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3" d="100"/>
          <a:sy n="103" d="100"/>
        </p:scale>
        <p:origin x="-1836" y="-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move the slide</a:t>
            </a: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2000" b="0" strike="noStrike" spc="-1">
                <a:latin typeface="Arial"/>
              </a:rPr>
              <a:t>Click to edit the notes format</a:t>
            </a:r>
          </a:p>
        </p:txBody>
      </p:sp>
      <p:sp>
        <p:nvSpPr>
          <p:cNvPr id="40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1400" b="0" strike="noStrike" spc="-1">
                <a:latin typeface="Times New Roman"/>
              </a:rPr>
              <a:t> </a:t>
            </a:r>
          </a:p>
        </p:txBody>
      </p:sp>
      <p:sp>
        <p:nvSpPr>
          <p:cNvPr id="41" name="PlaceHolder 4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en-US" sz="1400" b="0" strike="noStrike" spc="-1">
                <a:latin typeface="Times New Roman"/>
              </a:rPr>
              <a:t> </a:t>
            </a:r>
          </a:p>
        </p:txBody>
      </p:sp>
      <p:sp>
        <p:nvSpPr>
          <p:cNvPr id="42" name="PlaceHolder 5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 sz="1400" b="0" strike="noStrike" spc="-1">
                <a:latin typeface="Times New Roman"/>
              </a:rPr>
              <a:t> </a:t>
            </a:r>
          </a:p>
        </p:txBody>
      </p:sp>
      <p:sp>
        <p:nvSpPr>
          <p:cNvPr id="43" name="PlaceHolder 6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E3B5F74F-C3C0-4BEB-A565-F5D1765045C9}" type="slidenum">
              <a:rPr lang="en-US" sz="1400" b="0" strike="noStrike" spc="-1">
                <a:latin typeface="Times New Roman"/>
              </a:rPr>
              <a:t>‹#›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2058904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1640" cy="3428640"/>
          </a:xfrm>
          <a:prstGeom prst="rect">
            <a:avLst/>
          </a:prstGeom>
        </p:spPr>
      </p:sp>
      <p:sp>
        <p:nvSpPr>
          <p:cNvPr id="236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320" cy="4113720"/>
          </a:xfrm>
          <a:prstGeom prst="rect">
            <a:avLst/>
          </a:prstGeom>
        </p:spPr>
        <p:txBody>
          <a:bodyPr lIns="0" tIns="0" rIns="0" bIns="0"/>
          <a:lstStyle/>
          <a:p>
            <a:pPr marL="216000" indent="-215280">
              <a:lnSpc>
                <a:spcPct val="100000"/>
              </a:lnSpc>
            </a:pPr>
            <a:r>
              <a:rPr lang="en-US" sz="2000" b="0" strike="noStrike" spc="-1">
                <a:latin typeface="Arial"/>
              </a:rPr>
              <a:t>Send RAW8 pixel format</a:t>
            </a:r>
          </a:p>
          <a:p>
            <a:pPr marL="216000" indent="-215280">
              <a:lnSpc>
                <a:spcPct val="100000"/>
              </a:lnSpc>
            </a:pPr>
            <a:r>
              <a:rPr lang="en-US" sz="2000" b="0" strike="noStrike" spc="-1">
                <a:latin typeface="Arial"/>
              </a:rPr>
              <a:t>Distortion will be done at software side</a:t>
            </a:r>
          </a:p>
          <a:p>
            <a:pPr marL="216000" indent="-215280">
              <a:lnSpc>
                <a:spcPct val="100000"/>
              </a:lnSpc>
            </a:pPr>
            <a:r>
              <a:rPr lang="en-US" sz="2000" b="0" strike="noStrike" spc="-1">
                <a:latin typeface="Arial"/>
              </a:rPr>
              <a:t>NxWxH: round-robin buffer</a:t>
            </a:r>
          </a:p>
          <a:p>
            <a:pPr marL="216000" indent="-215280">
              <a:lnSpc>
                <a:spcPct val="100000"/>
              </a:lnSpc>
            </a:pPr>
            <a:r>
              <a:rPr lang="en-US" sz="2000" b="0" strike="noStrike" spc="-1">
                <a:latin typeface="Arial"/>
              </a:rPr>
              <a:t>Frame ID, Beginning of Frame, End of Frame, status flag </a:t>
            </a:r>
            <a:r>
              <a:rPr lang="en-US" sz="2000" b="0" strike="noStrike" spc="-1">
                <a:latin typeface="Wingdings"/>
              </a:rPr>
              <a:t> when it is done</a:t>
            </a:r>
            <a:endParaRPr lang="en-US" sz="2000" b="0" strike="noStrike" spc="-1">
              <a:latin typeface="Arial"/>
            </a:endParaRPr>
          </a:p>
          <a:p>
            <a:pPr marL="216000" indent="-215280">
              <a:lnSpc>
                <a:spcPct val="100000"/>
              </a:lnSpc>
            </a:pPr>
            <a:r>
              <a:rPr lang="en-US" sz="2000" b="0" strike="noStrike" spc="-1">
                <a:latin typeface="Wingdings"/>
              </a:rPr>
              <a:t>Data arrangement: Frame1[ABC…]Frame2[ABC…]Frame3[ABC…]…  [AAAA…BBBBB…CCCC….]  for 3D image only, for 2D frame arrangement</a:t>
            </a:r>
            <a:endParaRPr lang="en-US" sz="2000" b="0" strike="noStrike" spc="-1">
              <a:latin typeface="Arial"/>
            </a:endParaRPr>
          </a:p>
          <a:p>
            <a:pPr marL="216000" indent="-215280">
              <a:lnSpc>
                <a:spcPct val="100000"/>
              </a:lnSpc>
            </a:pPr>
            <a:r>
              <a:rPr lang="en-US" sz="2000" b="0" strike="noStrike" spc="-1">
                <a:latin typeface="Wingdings"/>
              </a:rPr>
              <a:t>Dead Pixel detection</a:t>
            </a:r>
            <a:endParaRPr lang="en-US" sz="2000" b="0" strike="noStrike" spc="-1">
              <a:latin typeface="Arial"/>
            </a:endParaRPr>
          </a:p>
          <a:p>
            <a:pPr marL="216000" indent="-215280">
              <a:lnSpc>
                <a:spcPct val="100000"/>
              </a:lnSpc>
            </a:pPr>
            <a:r>
              <a:rPr lang="en-US" sz="2000" b="0" strike="noStrike" spc="-1">
                <a:latin typeface="Wingdings"/>
              </a:rPr>
              <a:t>DMA bandwidth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237" name="CustomShape 3"/>
          <p:cNvSpPr/>
          <p:nvPr/>
        </p:nvSpPr>
        <p:spPr>
          <a:xfrm>
            <a:off x="3884760" y="8685360"/>
            <a:ext cx="297072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9ED45D17-D4DF-4709-A6B2-F3EAAB56D9CF}" type="slidenum"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lang="en-US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1640" cy="3428640"/>
          </a:xfrm>
          <a:prstGeom prst="rect">
            <a:avLst/>
          </a:prstGeom>
        </p:spPr>
      </p:sp>
      <p:sp>
        <p:nvSpPr>
          <p:cNvPr id="263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320" cy="4113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264" name="CustomShape 3"/>
          <p:cNvSpPr/>
          <p:nvPr/>
        </p:nvSpPr>
        <p:spPr>
          <a:xfrm>
            <a:off x="3884760" y="8685360"/>
            <a:ext cx="297072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7EB79219-72A6-4E70-A57A-8A3B4F82EA4E}" type="slidenum"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10</a:t>
            </a:fld>
            <a:endParaRPr lang="en-US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1640" cy="3428640"/>
          </a:xfrm>
          <a:prstGeom prst="rect">
            <a:avLst/>
          </a:prstGeom>
        </p:spPr>
      </p:sp>
      <p:sp>
        <p:nvSpPr>
          <p:cNvPr id="266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320" cy="4113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267" name="CustomShape 3"/>
          <p:cNvSpPr/>
          <p:nvPr/>
        </p:nvSpPr>
        <p:spPr>
          <a:xfrm>
            <a:off x="3884760" y="8685360"/>
            <a:ext cx="297072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CA7F2C5A-85FB-4D7D-A957-61DB79056C9E}" type="slidenum"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11</a:t>
            </a:fld>
            <a:endParaRPr lang="en-US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1640" cy="3428640"/>
          </a:xfrm>
          <a:prstGeom prst="rect">
            <a:avLst/>
          </a:prstGeom>
        </p:spPr>
      </p:sp>
      <p:sp>
        <p:nvSpPr>
          <p:cNvPr id="269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320" cy="4113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270" name="CustomShape 3"/>
          <p:cNvSpPr/>
          <p:nvPr/>
        </p:nvSpPr>
        <p:spPr>
          <a:xfrm>
            <a:off x="3884760" y="8685360"/>
            <a:ext cx="297072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6279FE72-D9D8-491F-AECE-4BDDC811AD87}" type="slidenum"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12</a:t>
            </a:fld>
            <a:endParaRPr lang="en-US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1640" cy="3428640"/>
          </a:xfrm>
          <a:prstGeom prst="rect">
            <a:avLst/>
          </a:prstGeom>
        </p:spPr>
      </p:sp>
      <p:sp>
        <p:nvSpPr>
          <p:cNvPr id="272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320" cy="4113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273" name="CustomShape 3"/>
          <p:cNvSpPr/>
          <p:nvPr/>
        </p:nvSpPr>
        <p:spPr>
          <a:xfrm>
            <a:off x="3884760" y="8685360"/>
            <a:ext cx="297072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7FEAEC08-A8B7-4D35-B979-B3DF7E56308F}" type="slidenum"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13</a:t>
            </a:fld>
            <a:endParaRPr lang="en-US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1640" cy="3428640"/>
          </a:xfrm>
          <a:prstGeom prst="rect">
            <a:avLst/>
          </a:prstGeom>
        </p:spPr>
      </p:sp>
      <p:sp>
        <p:nvSpPr>
          <p:cNvPr id="275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320" cy="4113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276" name="CustomShape 3"/>
          <p:cNvSpPr/>
          <p:nvPr/>
        </p:nvSpPr>
        <p:spPr>
          <a:xfrm>
            <a:off x="3884760" y="8685360"/>
            <a:ext cx="297072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88B05422-30C2-4DA0-A624-169AB20CACB6}" type="slidenum"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14</a:t>
            </a:fld>
            <a:endParaRPr lang="en-US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1640" cy="3428640"/>
          </a:xfrm>
          <a:prstGeom prst="rect">
            <a:avLst/>
          </a:prstGeom>
        </p:spPr>
      </p:sp>
      <p:sp>
        <p:nvSpPr>
          <p:cNvPr id="278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320" cy="4113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279" name="CustomShape 3"/>
          <p:cNvSpPr/>
          <p:nvPr/>
        </p:nvSpPr>
        <p:spPr>
          <a:xfrm>
            <a:off x="3884760" y="8685360"/>
            <a:ext cx="297072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C2EC4468-38D7-4E28-88F1-6DE05398E498}" type="slidenum"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15</a:t>
            </a:fld>
            <a:endParaRPr lang="en-US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1640" cy="3428640"/>
          </a:xfrm>
          <a:prstGeom prst="rect">
            <a:avLst/>
          </a:prstGeom>
        </p:spPr>
      </p:sp>
      <p:sp>
        <p:nvSpPr>
          <p:cNvPr id="281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320" cy="4113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282" name="CustomShape 3"/>
          <p:cNvSpPr/>
          <p:nvPr/>
        </p:nvSpPr>
        <p:spPr>
          <a:xfrm>
            <a:off x="3884760" y="8685360"/>
            <a:ext cx="297072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CE977AD8-91DB-4BE6-925B-6ADAAE283E7F}" type="slidenum"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16</a:t>
            </a:fld>
            <a:endParaRPr lang="en-US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</p:sp>
      <p:sp>
        <p:nvSpPr>
          <p:cNvPr id="284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320" cy="4113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285" name="CustomShape 3"/>
          <p:cNvSpPr/>
          <p:nvPr/>
        </p:nvSpPr>
        <p:spPr>
          <a:xfrm>
            <a:off x="3884760" y="8685360"/>
            <a:ext cx="297072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C141A270-64D3-48D3-92A4-C8CC9E0BFA42}" type="slidenum"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17</a:t>
            </a:fld>
            <a:endParaRPr lang="en-US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</p:sp>
      <p:sp>
        <p:nvSpPr>
          <p:cNvPr id="28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320" cy="4113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288" name="CustomShape 3"/>
          <p:cNvSpPr/>
          <p:nvPr/>
        </p:nvSpPr>
        <p:spPr>
          <a:xfrm>
            <a:off x="3884760" y="8685360"/>
            <a:ext cx="297072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C671441D-BC6B-4214-B035-E6F9B70FABDD}" type="slidenum"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18</a:t>
            </a:fld>
            <a:endParaRPr lang="en-US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1640" cy="3428640"/>
          </a:xfrm>
          <a:prstGeom prst="rect">
            <a:avLst/>
          </a:prstGeom>
        </p:spPr>
      </p:sp>
      <p:sp>
        <p:nvSpPr>
          <p:cNvPr id="290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320" cy="4113720"/>
          </a:xfrm>
          <a:prstGeom prst="rect">
            <a:avLst/>
          </a:prstGeom>
        </p:spPr>
        <p:txBody>
          <a:bodyPr lIns="0" tIns="0" rIns="0" bIns="0"/>
          <a:lstStyle/>
          <a:p>
            <a:pPr marL="216000" indent="-215280">
              <a:lnSpc>
                <a:spcPct val="100000"/>
              </a:lnSpc>
            </a:pPr>
            <a:r>
              <a:rPr lang="en-US" sz="2000" b="0" strike="noStrike" spc="-1">
                <a:latin typeface="Arial"/>
              </a:rPr>
              <a:t>Send RAW8 pixel format</a:t>
            </a:r>
          </a:p>
          <a:p>
            <a:pPr marL="216000" indent="-215280">
              <a:lnSpc>
                <a:spcPct val="100000"/>
              </a:lnSpc>
            </a:pPr>
            <a:r>
              <a:rPr lang="en-US" sz="2000" b="0" strike="noStrike" spc="-1">
                <a:latin typeface="Arial"/>
              </a:rPr>
              <a:t>Distortion will be done at software side</a:t>
            </a:r>
          </a:p>
          <a:p>
            <a:pPr marL="216000" indent="-215280">
              <a:lnSpc>
                <a:spcPct val="100000"/>
              </a:lnSpc>
            </a:pPr>
            <a:r>
              <a:rPr lang="en-US" sz="2000" b="0" strike="noStrike" spc="-1">
                <a:latin typeface="Arial"/>
              </a:rPr>
              <a:t>NxWxH: round-robin buffer</a:t>
            </a:r>
          </a:p>
          <a:p>
            <a:pPr marL="216000" indent="-215280">
              <a:lnSpc>
                <a:spcPct val="100000"/>
              </a:lnSpc>
            </a:pPr>
            <a:r>
              <a:rPr lang="en-US" sz="2000" b="0" strike="noStrike" spc="-1">
                <a:latin typeface="Arial"/>
              </a:rPr>
              <a:t>Frame ID, Beginning of Frame, End of Frame, status flag </a:t>
            </a:r>
            <a:r>
              <a:rPr lang="en-US" sz="2000" b="0" strike="noStrike" spc="-1">
                <a:latin typeface="Wingdings"/>
              </a:rPr>
              <a:t> when it is done</a:t>
            </a:r>
            <a:endParaRPr lang="en-US" sz="2000" b="0" strike="noStrike" spc="-1">
              <a:latin typeface="Arial"/>
            </a:endParaRPr>
          </a:p>
          <a:p>
            <a:pPr marL="216000" indent="-215280">
              <a:lnSpc>
                <a:spcPct val="100000"/>
              </a:lnSpc>
            </a:pPr>
            <a:r>
              <a:rPr lang="en-US" sz="2000" b="0" strike="noStrike" spc="-1">
                <a:latin typeface="Wingdings"/>
              </a:rPr>
              <a:t>Data arrangement: Frame1[ABC…]Frame2[ABC…]Frame3[ABC…]…  [AAAA…BBBBB…CCCC….]  for 3D image only, for 2D frame arrangement</a:t>
            </a:r>
            <a:endParaRPr lang="en-US" sz="2000" b="0" strike="noStrike" spc="-1">
              <a:latin typeface="Arial"/>
            </a:endParaRPr>
          </a:p>
          <a:p>
            <a:pPr marL="216000" indent="-215280">
              <a:lnSpc>
                <a:spcPct val="100000"/>
              </a:lnSpc>
            </a:pPr>
            <a:r>
              <a:rPr lang="en-US" sz="2000" b="0" strike="noStrike" spc="-1">
                <a:latin typeface="Wingdings"/>
              </a:rPr>
              <a:t>Dead Pixel detection</a:t>
            </a:r>
            <a:endParaRPr lang="en-US" sz="2000" b="0" strike="noStrike" spc="-1">
              <a:latin typeface="Arial"/>
            </a:endParaRPr>
          </a:p>
          <a:p>
            <a:pPr marL="216000" indent="-215280">
              <a:lnSpc>
                <a:spcPct val="100000"/>
              </a:lnSpc>
            </a:pPr>
            <a:r>
              <a:rPr lang="en-US" sz="2000" b="0" strike="noStrike" spc="-1">
                <a:latin typeface="Wingdings"/>
              </a:rPr>
              <a:t>DMA bandwidth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291" name="CustomShape 3"/>
          <p:cNvSpPr/>
          <p:nvPr/>
        </p:nvSpPr>
        <p:spPr>
          <a:xfrm>
            <a:off x="3884760" y="8685360"/>
            <a:ext cx="297072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62ADFF01-6734-4701-B5AB-3849801811E1}" type="slidenum"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19</a:t>
            </a:fld>
            <a:endParaRPr lang="en-US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1640" cy="3428640"/>
          </a:xfrm>
          <a:prstGeom prst="rect">
            <a:avLst/>
          </a:prstGeom>
        </p:spPr>
      </p:sp>
      <p:sp>
        <p:nvSpPr>
          <p:cNvPr id="239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320" cy="4113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240" name="CustomShape 3"/>
          <p:cNvSpPr/>
          <p:nvPr/>
        </p:nvSpPr>
        <p:spPr>
          <a:xfrm>
            <a:off x="3884760" y="8685360"/>
            <a:ext cx="297072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928999D6-8D06-48D6-8586-3B39CAC1D330}" type="slidenum"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2</a:t>
            </a:fld>
            <a:endParaRPr lang="en-US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1640" cy="3428640"/>
          </a:xfrm>
          <a:prstGeom prst="rect">
            <a:avLst/>
          </a:prstGeom>
        </p:spPr>
      </p:sp>
      <p:sp>
        <p:nvSpPr>
          <p:cNvPr id="242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320" cy="4113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243" name="CustomShape 3"/>
          <p:cNvSpPr/>
          <p:nvPr/>
        </p:nvSpPr>
        <p:spPr>
          <a:xfrm>
            <a:off x="3884760" y="8685360"/>
            <a:ext cx="297072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5C18D16E-7B4A-4F85-81E8-31798F352C60}" type="slidenum"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3</a:t>
            </a:fld>
            <a:endParaRPr lang="en-US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1640" cy="3428640"/>
          </a:xfrm>
          <a:prstGeom prst="rect">
            <a:avLst/>
          </a:prstGeom>
        </p:spPr>
      </p:sp>
      <p:sp>
        <p:nvSpPr>
          <p:cNvPr id="245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320" cy="4113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246" name="CustomShape 3"/>
          <p:cNvSpPr/>
          <p:nvPr/>
        </p:nvSpPr>
        <p:spPr>
          <a:xfrm>
            <a:off x="3884760" y="8685360"/>
            <a:ext cx="297072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42921DB8-936A-4EDD-A1C1-492E673B4B26}" type="slidenum"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4</a:t>
            </a:fld>
            <a:endParaRPr lang="en-US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1640" cy="3428640"/>
          </a:xfrm>
          <a:prstGeom prst="rect">
            <a:avLst/>
          </a:prstGeom>
        </p:spPr>
      </p:sp>
      <p:sp>
        <p:nvSpPr>
          <p:cNvPr id="248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320" cy="4113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249" name="CustomShape 3"/>
          <p:cNvSpPr/>
          <p:nvPr/>
        </p:nvSpPr>
        <p:spPr>
          <a:xfrm>
            <a:off x="3884760" y="8685360"/>
            <a:ext cx="297072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6431C831-06C1-4E8A-896C-8FEB43F11248}" type="slidenum"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5</a:t>
            </a:fld>
            <a:endParaRPr lang="en-US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1640" cy="3428640"/>
          </a:xfrm>
          <a:prstGeom prst="rect">
            <a:avLst/>
          </a:prstGeom>
        </p:spPr>
      </p:sp>
      <p:sp>
        <p:nvSpPr>
          <p:cNvPr id="251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320" cy="4113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252" name="CustomShape 3"/>
          <p:cNvSpPr/>
          <p:nvPr/>
        </p:nvSpPr>
        <p:spPr>
          <a:xfrm>
            <a:off x="3884760" y="8685360"/>
            <a:ext cx="297072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42FE069B-235B-4F39-9C75-42469A46C2AE}" type="slidenum"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6</a:t>
            </a:fld>
            <a:endParaRPr lang="en-US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1640" cy="3428640"/>
          </a:xfrm>
          <a:prstGeom prst="rect">
            <a:avLst/>
          </a:prstGeom>
        </p:spPr>
      </p:sp>
      <p:sp>
        <p:nvSpPr>
          <p:cNvPr id="254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320" cy="4113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255" name="CustomShape 3"/>
          <p:cNvSpPr/>
          <p:nvPr/>
        </p:nvSpPr>
        <p:spPr>
          <a:xfrm>
            <a:off x="3884760" y="8685360"/>
            <a:ext cx="297072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8DA0ABF3-4CAE-4ECB-A95A-18685B0DFF8C}" type="slidenum"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7</a:t>
            </a:fld>
            <a:endParaRPr lang="en-US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1640" cy="3428640"/>
          </a:xfrm>
          <a:prstGeom prst="rect">
            <a:avLst/>
          </a:prstGeom>
        </p:spPr>
      </p:sp>
      <p:sp>
        <p:nvSpPr>
          <p:cNvPr id="25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320" cy="4113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258" name="CustomShape 3"/>
          <p:cNvSpPr/>
          <p:nvPr/>
        </p:nvSpPr>
        <p:spPr>
          <a:xfrm>
            <a:off x="3884760" y="8685360"/>
            <a:ext cx="297072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AC33045C-5FC3-44AA-8A8B-3E4C2096B34C}" type="slidenum"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8</a:t>
            </a:fld>
            <a:endParaRPr lang="en-US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1640" cy="3428640"/>
          </a:xfrm>
          <a:prstGeom prst="rect">
            <a:avLst/>
          </a:prstGeom>
        </p:spPr>
      </p:sp>
      <p:sp>
        <p:nvSpPr>
          <p:cNvPr id="260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320" cy="4113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261" name="CustomShape 3"/>
          <p:cNvSpPr/>
          <p:nvPr/>
        </p:nvSpPr>
        <p:spPr>
          <a:xfrm>
            <a:off x="3884760" y="8685360"/>
            <a:ext cx="297072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3C514239-16BA-4868-91EE-1F3CC7CF1DDA}" type="slidenum"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9</a:t>
            </a:fld>
            <a:endParaRPr lang="en-US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320" cy="1468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88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320" cy="1468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4673880" y="3682080"/>
            <a:ext cx="4015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320" cy="1468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320" cy="1468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8880" cy="39769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320" cy="1468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3976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320" cy="1468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3976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3976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320" cy="1468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685800" y="2130480"/>
            <a:ext cx="7771320" cy="68097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320" cy="1468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3976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320" cy="1468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3976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4673880" y="3682080"/>
            <a:ext cx="4015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320" cy="1468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88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320" cy="14688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3976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/>
    <p:bodyStyle/>
    <p:otherStyle/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github.com/ebots-inc/FPGA" TargetMode="External"/><Relationship Id="rId4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CustomShape 1"/>
          <p:cNvSpPr/>
          <p:nvPr/>
        </p:nvSpPr>
        <p:spPr>
          <a:xfrm>
            <a:off x="3904560" y="649296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fld id="{84408B07-846D-4C57-9207-6683CF0677FB}" type="datetime1">
              <a:rPr lang="en-US" sz="1200" b="0" strike="noStrike" spc="-1">
                <a:solidFill>
                  <a:srgbClr val="8B8B8B"/>
                </a:solidFill>
                <a:latin typeface="Calibri"/>
                <a:ea typeface="DejaVu Sans"/>
              </a:rPr>
              <a:t>10/7/2019</a:t>
            </a:fld>
            <a:endParaRPr lang="en-US" sz="1200" b="0" strike="noStrike" spc="-1">
              <a:latin typeface="Arial"/>
            </a:endParaRPr>
          </a:p>
        </p:txBody>
      </p:sp>
      <p:pic>
        <p:nvPicPr>
          <p:cNvPr id="45" name="Picture 1"/>
          <p:cNvPicPr/>
          <p:nvPr/>
        </p:nvPicPr>
        <p:blipFill>
          <a:blip r:embed="rId3"/>
          <a:stretch/>
        </p:blipFill>
        <p:spPr>
          <a:xfrm>
            <a:off x="0" y="6489720"/>
            <a:ext cx="1065600" cy="354600"/>
          </a:xfrm>
          <a:prstGeom prst="rect">
            <a:avLst/>
          </a:prstGeom>
          <a:ln>
            <a:noFill/>
          </a:ln>
        </p:spPr>
      </p:pic>
      <p:sp>
        <p:nvSpPr>
          <p:cNvPr id="46" name="CustomShape 2"/>
          <p:cNvSpPr/>
          <p:nvPr/>
        </p:nvSpPr>
        <p:spPr>
          <a:xfrm>
            <a:off x="838080" y="6505560"/>
            <a:ext cx="228492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200" b="0" strike="noStrike" spc="-1">
                <a:solidFill>
                  <a:srgbClr val="8B8B8B"/>
                </a:solidFill>
                <a:latin typeface="Calibri"/>
                <a:ea typeface="DejaVu Sans"/>
              </a:rPr>
              <a:t>Copyright © 2019 EBots Inc.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47" name="CustomShape 3"/>
          <p:cNvSpPr/>
          <p:nvPr/>
        </p:nvSpPr>
        <p:spPr>
          <a:xfrm>
            <a:off x="6997680" y="648324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4C4E2A4D-817C-480F-A938-266ECC50800F}" type="slidenum">
              <a:rPr lang="en-US" sz="1200" b="0" strike="noStrike" spc="-1">
                <a:solidFill>
                  <a:srgbClr val="8B8B8B"/>
                </a:solidFill>
                <a:latin typeface="Calibri"/>
                <a:ea typeface="DejaVu Sans"/>
              </a:rPr>
              <a:t>1</a:t>
            </a:fld>
            <a:endParaRPr lang="en-US" sz="1200" b="0" strike="noStrike" spc="-1">
              <a:latin typeface="Arial"/>
            </a:endParaRPr>
          </a:p>
        </p:txBody>
      </p:sp>
      <p:sp>
        <p:nvSpPr>
          <p:cNvPr id="48" name="CustomShape 4"/>
          <p:cNvSpPr/>
          <p:nvPr/>
        </p:nvSpPr>
        <p:spPr>
          <a:xfrm>
            <a:off x="6095880" y="6492960"/>
            <a:ext cx="266580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200" b="0" strike="noStrike" spc="-1">
                <a:solidFill>
                  <a:srgbClr val="8B8B8B"/>
                </a:solidFill>
                <a:latin typeface="Calibri"/>
                <a:ea typeface="DejaVu Sans"/>
              </a:rPr>
              <a:t>hlam@ebots.com/mkang@ebots.com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49" name="CustomShape 5"/>
          <p:cNvSpPr/>
          <p:nvPr/>
        </p:nvSpPr>
        <p:spPr>
          <a:xfrm>
            <a:off x="0" y="2533320"/>
            <a:ext cx="9132840" cy="1734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3600" b="1" strike="noStrike" spc="-1">
                <a:solidFill>
                  <a:srgbClr val="000000"/>
                </a:solidFill>
                <a:latin typeface="Calibri"/>
                <a:ea typeface="DejaVu Sans"/>
              </a:rPr>
              <a:t>INTEL ARRIA 10 GX DEV KIT</a:t>
            </a:r>
            <a:endParaRPr lang="en-US" sz="36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3600" b="1" strike="noStrike" spc="-1">
                <a:solidFill>
                  <a:srgbClr val="000000"/>
                </a:solidFill>
                <a:latin typeface="Calibri"/>
                <a:ea typeface="DejaVu Sans"/>
              </a:rPr>
              <a:t>PCIE GEN3x8 DMA </a:t>
            </a:r>
            <a:endParaRPr lang="en-US" sz="36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3600" b="1" strike="noStrike" spc="-1">
                <a:solidFill>
                  <a:srgbClr val="000000"/>
                </a:solidFill>
                <a:latin typeface="Calibri"/>
                <a:ea typeface="DejaVu Sans"/>
              </a:rPr>
              <a:t>ON NVIDIA XAVIER SYSTEM</a:t>
            </a:r>
            <a:endParaRPr lang="en-US" sz="36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CustomShape 1"/>
          <p:cNvSpPr/>
          <p:nvPr/>
        </p:nvSpPr>
        <p:spPr>
          <a:xfrm>
            <a:off x="3904560" y="649296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fld id="{66C1F16A-3373-4717-8B9C-31C93A3E3D31}" type="datetime1">
              <a:rPr lang="en-US" sz="1200" b="0" strike="noStrike" spc="-1">
                <a:solidFill>
                  <a:srgbClr val="8B8B8B"/>
                </a:solidFill>
                <a:latin typeface="Calibri"/>
                <a:ea typeface="DejaVu Sans"/>
              </a:rPr>
              <a:t>10/7/2019</a:t>
            </a:fld>
            <a:endParaRPr lang="en-US" sz="1200" b="0" strike="noStrike" spc="-1">
              <a:latin typeface="Arial"/>
            </a:endParaRPr>
          </a:p>
        </p:txBody>
      </p:sp>
      <p:pic>
        <p:nvPicPr>
          <p:cNvPr id="134" name="Picture 1"/>
          <p:cNvPicPr/>
          <p:nvPr/>
        </p:nvPicPr>
        <p:blipFill>
          <a:blip r:embed="rId3"/>
          <a:stretch/>
        </p:blipFill>
        <p:spPr>
          <a:xfrm>
            <a:off x="0" y="6489720"/>
            <a:ext cx="1065600" cy="354600"/>
          </a:xfrm>
          <a:prstGeom prst="rect">
            <a:avLst/>
          </a:prstGeom>
          <a:ln>
            <a:noFill/>
          </a:ln>
        </p:spPr>
      </p:pic>
      <p:sp>
        <p:nvSpPr>
          <p:cNvPr id="135" name="CustomShape 2"/>
          <p:cNvSpPr/>
          <p:nvPr/>
        </p:nvSpPr>
        <p:spPr>
          <a:xfrm>
            <a:off x="838080" y="6505560"/>
            <a:ext cx="228492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200" b="0" strike="noStrike" spc="-1">
                <a:solidFill>
                  <a:srgbClr val="8B8B8B"/>
                </a:solidFill>
                <a:latin typeface="Calibri"/>
                <a:ea typeface="DejaVu Sans"/>
              </a:rPr>
              <a:t>Copyright © 2019 EBots Inc.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136" name="CustomShape 3"/>
          <p:cNvSpPr/>
          <p:nvPr/>
        </p:nvSpPr>
        <p:spPr>
          <a:xfrm>
            <a:off x="6997680" y="648324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AD246B92-99A2-41BB-B3A9-2D1A5ED2B7B0}" type="slidenum">
              <a:rPr lang="en-US" sz="1200" b="0" strike="noStrike" spc="-1">
                <a:solidFill>
                  <a:srgbClr val="8B8B8B"/>
                </a:solidFill>
                <a:latin typeface="Calibri"/>
                <a:ea typeface="DejaVu Sans"/>
              </a:rPr>
              <a:t>10</a:t>
            </a:fld>
            <a:endParaRPr lang="en-US" sz="1200" b="0" strike="noStrike" spc="-1">
              <a:latin typeface="Arial"/>
            </a:endParaRPr>
          </a:p>
        </p:txBody>
      </p:sp>
      <p:sp>
        <p:nvSpPr>
          <p:cNvPr id="137" name="CustomShape 4"/>
          <p:cNvSpPr/>
          <p:nvPr/>
        </p:nvSpPr>
        <p:spPr>
          <a:xfrm>
            <a:off x="0" y="76320"/>
            <a:ext cx="9142920" cy="637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Calibri"/>
                <a:ea typeface="DejaVu Sans"/>
              </a:rPr>
              <a:t>INTEL ARRIA 10 GX DEV KIT – PCIE GEN3x8 DMA 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38" name="CustomShape 5"/>
          <p:cNvSpPr/>
          <p:nvPr/>
        </p:nvSpPr>
        <p:spPr>
          <a:xfrm>
            <a:off x="6095880" y="6492960"/>
            <a:ext cx="266580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200" b="0" strike="noStrike" spc="-1">
                <a:solidFill>
                  <a:srgbClr val="8B8B8B"/>
                </a:solidFill>
                <a:latin typeface="Calibri"/>
                <a:ea typeface="DejaVu Sans"/>
              </a:rPr>
              <a:t>hlam@ebots.com/mkang@ebots.com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139" name="CustomShape 6"/>
          <p:cNvSpPr/>
          <p:nvPr/>
        </p:nvSpPr>
        <p:spPr>
          <a:xfrm>
            <a:off x="-2520" y="961200"/>
            <a:ext cx="9145440" cy="486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85840" indent="-28476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lang="en-US" sz="1800" b="1" strike="noStrike" spc="-1">
                <a:solidFill>
                  <a:srgbClr val="000000"/>
                </a:solidFill>
                <a:latin typeface="Calibri"/>
                <a:ea typeface="DejaVu Sans"/>
              </a:rPr>
              <a:t>NVIDA JETSON XAVIER – PCIE device driver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140" name="Picture 10"/>
          <p:cNvPicPr/>
          <p:nvPr/>
        </p:nvPicPr>
        <p:blipFill>
          <a:blip r:embed="rId4"/>
          <a:srcRect l="53222" t="16822" b="41582"/>
          <a:stretch/>
        </p:blipFill>
        <p:spPr>
          <a:xfrm>
            <a:off x="95400" y="1371600"/>
            <a:ext cx="8972280" cy="4876560"/>
          </a:xfrm>
          <a:prstGeom prst="rect">
            <a:avLst/>
          </a:prstGeom>
          <a:ln>
            <a:noFill/>
          </a:ln>
        </p:spPr>
      </p:pic>
      <p:pic>
        <p:nvPicPr>
          <p:cNvPr id="141" name="Picture 1"/>
          <p:cNvPicPr/>
          <p:nvPr/>
        </p:nvPicPr>
        <p:blipFill>
          <a:blip r:embed="rId5"/>
          <a:srcRect l="26663" t="6751" r="47285" b="77498"/>
          <a:stretch/>
        </p:blipFill>
        <p:spPr>
          <a:xfrm>
            <a:off x="5168880" y="4508640"/>
            <a:ext cx="3657240" cy="1243080"/>
          </a:xfrm>
          <a:prstGeom prst="rect">
            <a:avLst/>
          </a:prstGeom>
          <a:ln>
            <a:noFill/>
          </a:ln>
        </p:spPr>
      </p:pic>
      <p:sp>
        <p:nvSpPr>
          <p:cNvPr id="142" name="CustomShape 7"/>
          <p:cNvSpPr/>
          <p:nvPr/>
        </p:nvSpPr>
        <p:spPr>
          <a:xfrm>
            <a:off x="3247920" y="4419720"/>
            <a:ext cx="1892160" cy="10663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4A7EBB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3" name="CustomShape 8"/>
          <p:cNvSpPr/>
          <p:nvPr/>
        </p:nvSpPr>
        <p:spPr>
          <a:xfrm>
            <a:off x="3247920" y="4572000"/>
            <a:ext cx="1892160" cy="10663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4A7EBB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4" name="CustomShape 9"/>
          <p:cNvSpPr/>
          <p:nvPr/>
        </p:nvSpPr>
        <p:spPr>
          <a:xfrm>
            <a:off x="3456720" y="4887000"/>
            <a:ext cx="914040" cy="51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FF0000"/>
                </a:solidFill>
                <a:latin typeface="Arial"/>
                <a:ea typeface="DejaVu Sans"/>
              </a:rPr>
              <a:t>IDs matching</a:t>
            </a:r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CustomShape 1"/>
          <p:cNvSpPr/>
          <p:nvPr/>
        </p:nvSpPr>
        <p:spPr>
          <a:xfrm>
            <a:off x="3904560" y="649296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fld id="{0D929639-6922-443A-BE02-58BD36C0B9E2}" type="datetime1">
              <a:rPr lang="en-US" sz="1200" b="0" strike="noStrike" spc="-1">
                <a:solidFill>
                  <a:srgbClr val="8B8B8B"/>
                </a:solidFill>
                <a:latin typeface="Calibri"/>
                <a:ea typeface="DejaVu Sans"/>
              </a:rPr>
              <a:t>10/7/2019</a:t>
            </a:fld>
            <a:endParaRPr lang="en-US" sz="1200" b="0" strike="noStrike" spc="-1">
              <a:latin typeface="Arial"/>
            </a:endParaRPr>
          </a:p>
        </p:txBody>
      </p:sp>
      <p:pic>
        <p:nvPicPr>
          <p:cNvPr id="146" name="Picture 1"/>
          <p:cNvPicPr/>
          <p:nvPr/>
        </p:nvPicPr>
        <p:blipFill>
          <a:blip r:embed="rId3"/>
          <a:stretch/>
        </p:blipFill>
        <p:spPr>
          <a:xfrm>
            <a:off x="0" y="6489720"/>
            <a:ext cx="1065600" cy="354600"/>
          </a:xfrm>
          <a:prstGeom prst="rect">
            <a:avLst/>
          </a:prstGeom>
          <a:ln>
            <a:noFill/>
          </a:ln>
        </p:spPr>
      </p:pic>
      <p:sp>
        <p:nvSpPr>
          <p:cNvPr id="147" name="CustomShape 2"/>
          <p:cNvSpPr/>
          <p:nvPr/>
        </p:nvSpPr>
        <p:spPr>
          <a:xfrm>
            <a:off x="838080" y="6505560"/>
            <a:ext cx="228492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200" b="0" strike="noStrike" spc="-1">
                <a:solidFill>
                  <a:srgbClr val="8B8B8B"/>
                </a:solidFill>
                <a:latin typeface="Calibri"/>
                <a:ea typeface="DejaVu Sans"/>
              </a:rPr>
              <a:t>Copyright © 2019 EBots Inc.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148" name="CustomShape 3"/>
          <p:cNvSpPr/>
          <p:nvPr/>
        </p:nvSpPr>
        <p:spPr>
          <a:xfrm>
            <a:off x="6997680" y="648324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499E3927-40C2-4392-A8AF-31DA931F15F2}" type="slidenum">
              <a:rPr lang="en-US" sz="1200" b="0" strike="noStrike" spc="-1">
                <a:solidFill>
                  <a:srgbClr val="8B8B8B"/>
                </a:solidFill>
                <a:latin typeface="Calibri"/>
                <a:ea typeface="DejaVu Sans"/>
              </a:rPr>
              <a:t>11</a:t>
            </a:fld>
            <a:endParaRPr lang="en-US" sz="1200" b="0" strike="noStrike" spc="-1">
              <a:latin typeface="Arial"/>
            </a:endParaRPr>
          </a:p>
        </p:txBody>
      </p:sp>
      <p:sp>
        <p:nvSpPr>
          <p:cNvPr id="149" name="CustomShape 4"/>
          <p:cNvSpPr/>
          <p:nvPr/>
        </p:nvSpPr>
        <p:spPr>
          <a:xfrm>
            <a:off x="0" y="76320"/>
            <a:ext cx="9142920" cy="637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Calibri"/>
                <a:ea typeface="DejaVu Sans"/>
              </a:rPr>
              <a:t>INTEL ARRIA 10 GX DEV KIT – PCIE GEN3x8 DMA 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50" name="CustomShape 5"/>
          <p:cNvSpPr/>
          <p:nvPr/>
        </p:nvSpPr>
        <p:spPr>
          <a:xfrm>
            <a:off x="6095880" y="6492960"/>
            <a:ext cx="266580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200" b="0" strike="noStrike" spc="-1">
                <a:solidFill>
                  <a:srgbClr val="8B8B8B"/>
                </a:solidFill>
                <a:latin typeface="Calibri"/>
                <a:ea typeface="DejaVu Sans"/>
              </a:rPr>
              <a:t>hlam@ebots.com/mkang@ebots.com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151" name="CustomShape 6"/>
          <p:cNvSpPr/>
          <p:nvPr/>
        </p:nvSpPr>
        <p:spPr>
          <a:xfrm>
            <a:off x="-2520" y="961200"/>
            <a:ext cx="9145440" cy="486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85840" indent="-28476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lang="en-US" sz="1800" b="1" strike="noStrike" spc="-1">
                <a:solidFill>
                  <a:srgbClr val="000000"/>
                </a:solidFill>
                <a:latin typeface="Calibri"/>
                <a:ea typeface="DejaVu Sans"/>
              </a:rPr>
              <a:t>NVIDA JETSON XAVIER – PCIE device list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152" name="Picture 10"/>
          <p:cNvPicPr/>
          <p:nvPr/>
        </p:nvPicPr>
        <p:blipFill>
          <a:blip r:embed="rId4"/>
          <a:srcRect l="1808" t="12890" r="33764" b="10934"/>
          <a:stretch/>
        </p:blipFill>
        <p:spPr>
          <a:xfrm>
            <a:off x="2209680" y="1523880"/>
            <a:ext cx="6705360" cy="4161960"/>
          </a:xfrm>
          <a:prstGeom prst="rect">
            <a:avLst/>
          </a:prstGeom>
          <a:ln>
            <a:noFill/>
          </a:ln>
        </p:spPr>
      </p:pic>
      <p:sp>
        <p:nvSpPr>
          <p:cNvPr id="153" name="CustomShape 7"/>
          <p:cNvSpPr/>
          <p:nvPr/>
        </p:nvSpPr>
        <p:spPr>
          <a:xfrm>
            <a:off x="228600" y="2283840"/>
            <a:ext cx="2133360" cy="455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0000"/>
                </a:solidFill>
                <a:latin typeface="Arial"/>
                <a:ea typeface="DejaVu Sans"/>
              </a:rPr>
              <a:t>BAR0, BAR2 mapped successfully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154" name="CustomShape 8"/>
          <p:cNvSpPr/>
          <p:nvPr/>
        </p:nvSpPr>
        <p:spPr>
          <a:xfrm>
            <a:off x="2921040" y="2438280"/>
            <a:ext cx="3276000" cy="151920"/>
          </a:xfrm>
          <a:prstGeom prst="rect">
            <a:avLst/>
          </a:prstGeom>
          <a:noFill/>
          <a:ln w="12600"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5" name="CustomShape 9"/>
          <p:cNvSpPr/>
          <p:nvPr/>
        </p:nvSpPr>
        <p:spPr>
          <a:xfrm>
            <a:off x="3200400" y="3618000"/>
            <a:ext cx="4190400" cy="151920"/>
          </a:xfrm>
          <a:prstGeom prst="rect">
            <a:avLst/>
          </a:prstGeom>
          <a:noFill/>
          <a:ln w="12600"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6" name="CustomShape 10"/>
          <p:cNvSpPr/>
          <p:nvPr/>
        </p:nvSpPr>
        <p:spPr>
          <a:xfrm>
            <a:off x="6781680" y="5257800"/>
            <a:ext cx="2133360" cy="303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FFFF"/>
                </a:solidFill>
                <a:latin typeface="Arial"/>
                <a:ea typeface="DejaVu Sans"/>
              </a:rPr>
              <a:t>$ sudo lspci -vvvv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157" name="CustomShape 11"/>
          <p:cNvSpPr/>
          <p:nvPr/>
        </p:nvSpPr>
        <p:spPr>
          <a:xfrm>
            <a:off x="228600" y="3539520"/>
            <a:ext cx="2133360" cy="27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0000"/>
                </a:solidFill>
                <a:latin typeface="Arial"/>
                <a:ea typeface="DejaVu Sans"/>
              </a:rPr>
              <a:t>PCIe max-speed: 8GT/s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158" name="CustomShape 12"/>
          <p:cNvSpPr/>
          <p:nvPr/>
        </p:nvSpPr>
        <p:spPr>
          <a:xfrm>
            <a:off x="1828800" y="2514600"/>
            <a:ext cx="10918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9" name="CustomShape 13"/>
          <p:cNvSpPr/>
          <p:nvPr/>
        </p:nvSpPr>
        <p:spPr>
          <a:xfrm>
            <a:off x="2108160" y="3700440"/>
            <a:ext cx="10918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0" name="CustomShape 14"/>
          <p:cNvSpPr/>
          <p:nvPr/>
        </p:nvSpPr>
        <p:spPr>
          <a:xfrm>
            <a:off x="2959200" y="5335560"/>
            <a:ext cx="2011680" cy="151920"/>
          </a:xfrm>
          <a:prstGeom prst="rect">
            <a:avLst/>
          </a:prstGeom>
          <a:noFill/>
          <a:ln w="12600"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61" name="Picture 7"/>
          <p:cNvPicPr/>
          <p:nvPr/>
        </p:nvPicPr>
        <p:blipFill>
          <a:blip r:embed="rId5"/>
          <a:srcRect l="29024" t="6751" r="49299" b="80234"/>
          <a:stretch/>
        </p:blipFill>
        <p:spPr>
          <a:xfrm>
            <a:off x="101520" y="4952880"/>
            <a:ext cx="1980720" cy="668520"/>
          </a:xfrm>
          <a:prstGeom prst="rect">
            <a:avLst/>
          </a:prstGeom>
          <a:ln>
            <a:noFill/>
          </a:ln>
        </p:spPr>
      </p:pic>
      <p:sp>
        <p:nvSpPr>
          <p:cNvPr id="162" name="CustomShape 15"/>
          <p:cNvSpPr/>
          <p:nvPr/>
        </p:nvSpPr>
        <p:spPr>
          <a:xfrm>
            <a:off x="2057400" y="5411520"/>
            <a:ext cx="9140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CustomShape 1"/>
          <p:cNvSpPr/>
          <p:nvPr/>
        </p:nvSpPr>
        <p:spPr>
          <a:xfrm>
            <a:off x="3904560" y="649296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fld id="{99AF1314-EEEB-4A34-B0E1-39DE3933227D}" type="datetime1">
              <a:rPr lang="en-US" sz="1200" b="0" strike="noStrike" spc="-1">
                <a:solidFill>
                  <a:srgbClr val="8B8B8B"/>
                </a:solidFill>
                <a:latin typeface="Calibri"/>
                <a:ea typeface="DejaVu Sans"/>
              </a:rPr>
              <a:t>10/7/2019</a:t>
            </a:fld>
            <a:endParaRPr lang="en-US" sz="1200" b="0" strike="noStrike" spc="-1">
              <a:latin typeface="Arial"/>
            </a:endParaRPr>
          </a:p>
        </p:txBody>
      </p:sp>
      <p:pic>
        <p:nvPicPr>
          <p:cNvPr id="164" name="Picture 1"/>
          <p:cNvPicPr/>
          <p:nvPr/>
        </p:nvPicPr>
        <p:blipFill>
          <a:blip r:embed="rId3"/>
          <a:stretch/>
        </p:blipFill>
        <p:spPr>
          <a:xfrm>
            <a:off x="0" y="6489720"/>
            <a:ext cx="1065600" cy="354600"/>
          </a:xfrm>
          <a:prstGeom prst="rect">
            <a:avLst/>
          </a:prstGeom>
          <a:ln>
            <a:noFill/>
          </a:ln>
        </p:spPr>
      </p:pic>
      <p:sp>
        <p:nvSpPr>
          <p:cNvPr id="165" name="CustomShape 2"/>
          <p:cNvSpPr/>
          <p:nvPr/>
        </p:nvSpPr>
        <p:spPr>
          <a:xfrm>
            <a:off x="838080" y="6505560"/>
            <a:ext cx="228492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200" b="0" strike="noStrike" spc="-1">
                <a:solidFill>
                  <a:srgbClr val="8B8B8B"/>
                </a:solidFill>
                <a:latin typeface="Calibri"/>
                <a:ea typeface="DejaVu Sans"/>
              </a:rPr>
              <a:t>Copyright © 2019 EBots Inc.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166" name="CustomShape 3"/>
          <p:cNvSpPr/>
          <p:nvPr/>
        </p:nvSpPr>
        <p:spPr>
          <a:xfrm>
            <a:off x="6997680" y="648324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D78F4A20-10A5-4A68-8279-DF6D7159244C}" type="slidenum">
              <a:rPr lang="en-US" sz="1200" b="0" strike="noStrike" spc="-1">
                <a:solidFill>
                  <a:srgbClr val="8B8B8B"/>
                </a:solidFill>
                <a:latin typeface="Calibri"/>
                <a:ea typeface="DejaVu Sans"/>
              </a:rPr>
              <a:t>12</a:t>
            </a:fld>
            <a:endParaRPr lang="en-US" sz="1200" b="0" strike="noStrike" spc="-1">
              <a:latin typeface="Arial"/>
            </a:endParaRPr>
          </a:p>
        </p:txBody>
      </p:sp>
      <p:sp>
        <p:nvSpPr>
          <p:cNvPr id="167" name="CustomShape 4"/>
          <p:cNvSpPr/>
          <p:nvPr/>
        </p:nvSpPr>
        <p:spPr>
          <a:xfrm>
            <a:off x="0" y="76320"/>
            <a:ext cx="9142920" cy="637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Calibri"/>
                <a:ea typeface="DejaVu Sans"/>
              </a:rPr>
              <a:t>INTEL ARRIA 10 GX DEV KIT – PCIE GEN3x8 DMA 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68" name="CustomShape 5"/>
          <p:cNvSpPr/>
          <p:nvPr/>
        </p:nvSpPr>
        <p:spPr>
          <a:xfrm>
            <a:off x="6095880" y="6492960"/>
            <a:ext cx="266580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200" b="0" strike="noStrike" spc="-1">
                <a:solidFill>
                  <a:srgbClr val="8B8B8B"/>
                </a:solidFill>
                <a:latin typeface="Calibri"/>
                <a:ea typeface="DejaVu Sans"/>
              </a:rPr>
              <a:t>hlam@ebots.com/mkang@ebots.com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169" name="CustomShape 6"/>
          <p:cNvSpPr/>
          <p:nvPr/>
        </p:nvSpPr>
        <p:spPr>
          <a:xfrm>
            <a:off x="-2520" y="961200"/>
            <a:ext cx="9145440" cy="486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85840" indent="-28476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lang="en-US" sz="1800" b="1" strike="noStrike" spc="-1">
                <a:solidFill>
                  <a:srgbClr val="000000"/>
                </a:solidFill>
                <a:latin typeface="Calibri"/>
                <a:ea typeface="DejaVu Sans"/>
              </a:rPr>
              <a:t>NVIDA JETSON XAVIER – System Log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70" name="CustomShape 7"/>
          <p:cNvSpPr/>
          <p:nvPr/>
        </p:nvSpPr>
        <p:spPr>
          <a:xfrm>
            <a:off x="304920" y="1447920"/>
            <a:ext cx="8533080" cy="465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0000"/>
                </a:solidFill>
                <a:latin typeface="Arial"/>
                <a:ea typeface="DejaVu Sans"/>
              </a:rPr>
              <a:t>[ 9.237954] pcie-tegra.c:nvidia,max-speed is 4 | NOTE: 1: Gen1, 2: Gen2, 3: Gen3, 4: Gen4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[ 9.238134] tegra-pcie-dw 141a0000.pcie: PCIe max-speed check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[ 9.239524] tegra-pcie-dw 141a0000.pcie: Setting init speed to max speed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[ 9.241998] OF: PCI: host bridge /pcie@141a0000 ranges: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[ 9.243436] OF: PCI: IO 0x3a100000..0x3a1fffff -&gt; 0x3a100000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[ 9.244864] OF: PCI: MEM 0x1f40000000..0x1fffffffff -&gt; 0x40000000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[ 9.248309] OF: PCI: MEM 0x1c00000000..0x1f3fffffff -&gt; 0x1c00000000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0000"/>
                </a:solidFill>
                <a:latin typeface="Arial"/>
                <a:ea typeface="DejaVu Sans"/>
              </a:rPr>
              <a:t>[ 9.877487] tegra-pcie-dw 141a0000.pcie: link is up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[ 9.879186] tegra-pcie-dw 141a0000.pcie: PCI host bridge to bus 0005:00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[ 9.880634] pci_bus 0005:00: root bus resource [bus 00-ff]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[ 9.882050] pci_bus 0005:00: root bus resource [io 0x300000-0x3fffff] (bus address [0x3a100000-0x3a1fffff])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[ 9.883533] pci_bus 0005:00: root bus resource [mem 0x1f40000000-0x1fffffffff] (bus address [0x40000000-0xffffffff])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[ 9.885015] pci_bus 0005:00: root bus resource [mem 0x1c00000000-0x1f3fffffff pref]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…. 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[ 9.888533] pci 0005:01:00.0: [1172:e003] type 00 class 0xff0000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[ 9.888645] pci 0005:01:00.0: reg 0x10: [mem 0x00000000-0x000001ff 64bit pref]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[ 9.888717] pci 0005:01:00.0: reg 0x18: [mem 0x00000000-0x1fffffff 64bit pref]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[ 9.889528] iommu: Adding device 0005:01:00.0 to group 64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[ 9.902405] pci 0005:00:00.0: BAR 15: assigned [mem 0x1c00000000-0x1c2fffffff 64bit pref]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[ 9.904273] pci 0005:01:00.0: BAR 2: assigned [mem 0x1c00000000-0x1c1fffffff 64bit pref]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[ 9.906370] pci 0005:01:00.0: BAR 0: assigned [mem 0x1c20000000-0x1c200001ff 64bit pref]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[ 9.907790] pci 0005:00:00.0: PCI bridge to [bus 01-ff]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[ 9.909119] pci 0005:00:00.0: bridge window [mem 0x1c00000000-0x1c2fffffff 64bit pref]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0000"/>
                </a:solidFill>
                <a:latin typeface="Arial"/>
                <a:ea typeface="DejaVu Sans"/>
              </a:rPr>
              <a:t>[ 9.910515] pci 0005:00:00.0: Max Payload Size set to 256/ 256 (was 256), Max Read Rq 512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0000"/>
                </a:solidFill>
                <a:latin typeface="Arial"/>
                <a:ea typeface="DejaVu Sans"/>
              </a:rPr>
              <a:t>[ 9.911969] pci 0005:01:00.0: Max Payload Size set to 256/ 256 (was 128), Max Read Rq 512</a:t>
            </a:r>
            <a:endParaRPr lang="en-US" sz="12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CustomShape 1"/>
          <p:cNvSpPr/>
          <p:nvPr/>
        </p:nvSpPr>
        <p:spPr>
          <a:xfrm>
            <a:off x="3904560" y="649296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fld id="{32B4619A-686D-48D1-B8F7-4FD8026AF331}" type="datetime1">
              <a:rPr lang="en-US" sz="1200" b="0" strike="noStrike" spc="-1">
                <a:solidFill>
                  <a:srgbClr val="8B8B8B"/>
                </a:solidFill>
                <a:latin typeface="Calibri"/>
                <a:ea typeface="DejaVu Sans"/>
              </a:rPr>
              <a:t>10/7/2019</a:t>
            </a:fld>
            <a:endParaRPr lang="en-US" sz="1200" b="0" strike="noStrike" spc="-1">
              <a:latin typeface="Arial"/>
            </a:endParaRPr>
          </a:p>
        </p:txBody>
      </p:sp>
      <p:pic>
        <p:nvPicPr>
          <p:cNvPr id="172" name="Picture 1"/>
          <p:cNvPicPr/>
          <p:nvPr/>
        </p:nvPicPr>
        <p:blipFill>
          <a:blip r:embed="rId3"/>
          <a:stretch/>
        </p:blipFill>
        <p:spPr>
          <a:xfrm>
            <a:off x="0" y="6489720"/>
            <a:ext cx="1065600" cy="354600"/>
          </a:xfrm>
          <a:prstGeom prst="rect">
            <a:avLst/>
          </a:prstGeom>
          <a:ln>
            <a:noFill/>
          </a:ln>
        </p:spPr>
      </p:pic>
      <p:sp>
        <p:nvSpPr>
          <p:cNvPr id="173" name="CustomShape 2"/>
          <p:cNvSpPr/>
          <p:nvPr/>
        </p:nvSpPr>
        <p:spPr>
          <a:xfrm>
            <a:off x="838080" y="6505560"/>
            <a:ext cx="228492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200" b="0" strike="noStrike" spc="-1">
                <a:solidFill>
                  <a:srgbClr val="8B8B8B"/>
                </a:solidFill>
                <a:latin typeface="Calibri"/>
                <a:ea typeface="DejaVu Sans"/>
              </a:rPr>
              <a:t>Copyright © 2019 EBots Inc.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174" name="CustomShape 3"/>
          <p:cNvSpPr/>
          <p:nvPr/>
        </p:nvSpPr>
        <p:spPr>
          <a:xfrm>
            <a:off x="6997680" y="648324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12D20CB7-7783-482F-8A4A-58F9D4F80718}" type="slidenum">
              <a:rPr lang="en-US" sz="1200" b="0" strike="noStrike" spc="-1">
                <a:solidFill>
                  <a:srgbClr val="8B8B8B"/>
                </a:solidFill>
                <a:latin typeface="Calibri"/>
                <a:ea typeface="DejaVu Sans"/>
              </a:rPr>
              <a:t>13</a:t>
            </a:fld>
            <a:endParaRPr lang="en-US" sz="1200" b="0" strike="noStrike" spc="-1">
              <a:latin typeface="Arial"/>
            </a:endParaRPr>
          </a:p>
        </p:txBody>
      </p:sp>
      <p:sp>
        <p:nvSpPr>
          <p:cNvPr id="175" name="CustomShape 4"/>
          <p:cNvSpPr/>
          <p:nvPr/>
        </p:nvSpPr>
        <p:spPr>
          <a:xfrm>
            <a:off x="0" y="76320"/>
            <a:ext cx="9142920" cy="637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Calibri"/>
                <a:ea typeface="DejaVu Sans"/>
              </a:rPr>
              <a:t>INTEL ARRIA 10 GX DEV KIT – PCIE GEN3x8 DMA 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76" name="CustomShape 5"/>
          <p:cNvSpPr/>
          <p:nvPr/>
        </p:nvSpPr>
        <p:spPr>
          <a:xfrm>
            <a:off x="6095880" y="6492960"/>
            <a:ext cx="266580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200" b="0" strike="noStrike" spc="-1">
                <a:solidFill>
                  <a:srgbClr val="8B8B8B"/>
                </a:solidFill>
                <a:latin typeface="Calibri"/>
                <a:ea typeface="DejaVu Sans"/>
              </a:rPr>
              <a:t>hlam@ebots.com/mkang@ebots.com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177" name="CustomShape 6"/>
          <p:cNvSpPr/>
          <p:nvPr/>
        </p:nvSpPr>
        <p:spPr>
          <a:xfrm>
            <a:off x="-2520" y="961200"/>
            <a:ext cx="9145440" cy="486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85840" indent="-28476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lang="en-US" sz="1800" b="1" strike="noStrike" spc="-1">
                <a:solidFill>
                  <a:srgbClr val="000000"/>
                </a:solidFill>
                <a:latin typeface="Calibri"/>
                <a:ea typeface="DejaVu Sans"/>
              </a:rPr>
              <a:t>NVIDA JETSON XAVIER – System Log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78" name="CustomShape 7"/>
          <p:cNvSpPr/>
          <p:nvPr/>
        </p:nvSpPr>
        <p:spPr>
          <a:xfrm>
            <a:off x="304920" y="1447920"/>
            <a:ext cx="8533080" cy="3375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[ 317.624493] altera_dma: loading out-of-tree module taints kernel.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[ 317.625486] Altera DMA: altera_dma_init(), Aug 14 2019 10:45:01 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[ 317.625831] Altera DMA 0005:01:00.0: enabling device (0000 -&gt; 0002)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0000"/>
                </a:solidFill>
                <a:latin typeface="Arial"/>
                <a:ea typeface="DejaVu Sans"/>
              </a:rPr>
              <a:t>[ 317.625867] Altera DMA 0005:01:00.0: pci_enable_device() successful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0000"/>
                </a:solidFill>
                <a:latin typeface="Arial"/>
                <a:ea typeface="DejaVu Sans"/>
              </a:rPr>
              <a:t>[ 317.626173] Altera DMA 0005:01:00.0: pci_enable_msi() successful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[ 317.626206] Altera DMA 0005:01:00.0: using a 64-bit irq mask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[ 317.626213] Altera DMA 0005:01:00.0: irq pin: 1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[ 317.626219] Altera DMA 0005:01:00.0: irq line: 0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[ 317.626225] Altera DMA 0005:01:00.0: irq: 819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[ 317.626231] Altera DMA 0005:01:00.0: request irq: 0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[ 317.626240] Altera DMA 0005:01:00.0: BAR[0] 0x1c20000000-0x1c200001ff flags 0x0014220c, length 512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[ 317.626258] Altera DMA 0005:01:00.0: BAR[1] 0x00000000-0x00000000 flags 0x00000000, length 0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[ 317.626272] Altera DMA 0005:01:00.0: BAR[2] 0x1c00000000-0x1c1fffffff flags 0x0014220c, length 536870912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[ 317.626286] Altera DMA 0005:01:00.0: BAR[3] 0x00000000-0x00000000 flags 0x00000000, length 0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[ 317.626295] Altera DMA 0005:01:00.0: BAR[4] 0x00000000-0x00000000 flags 0x00000000, length 0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[ 317.626303] Altera DMA 0005:01:00.0: BAR[5] 0x00000000-0x00000000 flags 0x00000000, length 0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0000"/>
                </a:solidFill>
                <a:latin typeface="Arial"/>
                <a:ea typeface="DejaVu Sans"/>
              </a:rPr>
              <a:t>[ 317.627586] Altera DMA 0005:01:00.0: BAR[0] mapped to 0xffffff800dbfc000, length 512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0000"/>
                </a:solidFill>
                <a:latin typeface="Arial"/>
                <a:ea typeface="DejaVu Sans"/>
              </a:rPr>
              <a:t>[ 317.627766] Altera DMA 0005:01:00.0: BAR[2] mapped to 0xffffff8060000000, length 536870912</a:t>
            </a:r>
            <a:endParaRPr lang="en-US" sz="12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CustomShape 1"/>
          <p:cNvSpPr/>
          <p:nvPr/>
        </p:nvSpPr>
        <p:spPr>
          <a:xfrm>
            <a:off x="3904560" y="649296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fld id="{B08F3AEF-9E6E-4F01-A512-D43066503E96}" type="datetime1">
              <a:rPr lang="en-US" sz="1200" b="0" strike="noStrike" spc="-1">
                <a:solidFill>
                  <a:srgbClr val="8B8B8B"/>
                </a:solidFill>
                <a:latin typeface="Calibri"/>
                <a:ea typeface="DejaVu Sans"/>
              </a:rPr>
              <a:t>10/7/2019</a:t>
            </a:fld>
            <a:endParaRPr lang="en-US" sz="1200" b="0" strike="noStrike" spc="-1">
              <a:latin typeface="Arial"/>
            </a:endParaRPr>
          </a:p>
        </p:txBody>
      </p:sp>
      <p:pic>
        <p:nvPicPr>
          <p:cNvPr id="180" name="Picture 1"/>
          <p:cNvPicPr/>
          <p:nvPr/>
        </p:nvPicPr>
        <p:blipFill>
          <a:blip r:embed="rId3"/>
          <a:stretch/>
        </p:blipFill>
        <p:spPr>
          <a:xfrm>
            <a:off x="0" y="6489720"/>
            <a:ext cx="1065600" cy="354600"/>
          </a:xfrm>
          <a:prstGeom prst="rect">
            <a:avLst/>
          </a:prstGeom>
          <a:ln>
            <a:noFill/>
          </a:ln>
        </p:spPr>
      </p:pic>
      <p:sp>
        <p:nvSpPr>
          <p:cNvPr id="181" name="CustomShape 2"/>
          <p:cNvSpPr/>
          <p:nvPr/>
        </p:nvSpPr>
        <p:spPr>
          <a:xfrm>
            <a:off x="838080" y="6505560"/>
            <a:ext cx="228492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200" b="0" strike="noStrike" spc="-1">
                <a:solidFill>
                  <a:srgbClr val="8B8B8B"/>
                </a:solidFill>
                <a:latin typeface="Calibri"/>
                <a:ea typeface="DejaVu Sans"/>
              </a:rPr>
              <a:t>Copyright © 2019 EBots Inc.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182" name="CustomShape 3"/>
          <p:cNvSpPr/>
          <p:nvPr/>
        </p:nvSpPr>
        <p:spPr>
          <a:xfrm>
            <a:off x="6997680" y="648324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EE011C8E-951A-4B1E-8637-E4C995177370}" type="slidenum">
              <a:rPr lang="en-US" sz="1200" b="0" strike="noStrike" spc="-1">
                <a:solidFill>
                  <a:srgbClr val="8B8B8B"/>
                </a:solidFill>
                <a:latin typeface="Calibri"/>
                <a:ea typeface="DejaVu Sans"/>
              </a:rPr>
              <a:t>14</a:t>
            </a:fld>
            <a:endParaRPr lang="en-US" sz="1200" b="0" strike="noStrike" spc="-1">
              <a:latin typeface="Arial"/>
            </a:endParaRPr>
          </a:p>
        </p:txBody>
      </p:sp>
      <p:sp>
        <p:nvSpPr>
          <p:cNvPr id="183" name="CustomShape 4"/>
          <p:cNvSpPr/>
          <p:nvPr/>
        </p:nvSpPr>
        <p:spPr>
          <a:xfrm>
            <a:off x="0" y="76320"/>
            <a:ext cx="9142920" cy="637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Calibri"/>
                <a:ea typeface="DejaVu Sans"/>
              </a:rPr>
              <a:t>INTEL ARRIA 10 GX DEV KIT – PCIE GEN3x8 DMA 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84" name="CustomShape 5"/>
          <p:cNvSpPr/>
          <p:nvPr/>
        </p:nvSpPr>
        <p:spPr>
          <a:xfrm>
            <a:off x="6095880" y="6492960"/>
            <a:ext cx="266580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200" b="0" strike="noStrike" spc="-1">
                <a:solidFill>
                  <a:srgbClr val="8B8B8B"/>
                </a:solidFill>
                <a:latin typeface="Calibri"/>
                <a:ea typeface="DejaVu Sans"/>
              </a:rPr>
              <a:t>hlam@ebots.com/mkang@ebots.com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185" name="CustomShape 6"/>
          <p:cNvSpPr/>
          <p:nvPr/>
        </p:nvSpPr>
        <p:spPr>
          <a:xfrm>
            <a:off x="-2520" y="961200"/>
            <a:ext cx="9145440" cy="486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85840" indent="-28476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lang="en-US" sz="1800" b="1" strike="noStrike" spc="-1">
                <a:solidFill>
                  <a:srgbClr val="000000"/>
                </a:solidFill>
                <a:latin typeface="Calibri"/>
                <a:ea typeface="DejaVu Sans"/>
              </a:rPr>
              <a:t>DMA Test Result – PCIe Gen1x8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186" name="Picture 1"/>
          <p:cNvPicPr/>
          <p:nvPr/>
        </p:nvPicPr>
        <p:blipFill>
          <a:blip r:embed="rId4"/>
          <a:srcRect l="61659" t="4630" r="146" b="34254"/>
          <a:stretch/>
        </p:blipFill>
        <p:spPr>
          <a:xfrm>
            <a:off x="4114800" y="1371600"/>
            <a:ext cx="4689720" cy="4876560"/>
          </a:xfrm>
          <a:prstGeom prst="rect">
            <a:avLst/>
          </a:prstGeom>
          <a:ln>
            <a:noFill/>
          </a:ln>
        </p:spPr>
      </p:pic>
      <p:sp>
        <p:nvSpPr>
          <p:cNvPr id="187" name="CustomShape 7"/>
          <p:cNvSpPr/>
          <p:nvPr/>
        </p:nvSpPr>
        <p:spPr>
          <a:xfrm>
            <a:off x="380880" y="1371600"/>
            <a:ext cx="3523320" cy="1307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85840" indent="-285480">
              <a:lnSpc>
                <a:spcPct val="100000"/>
              </a:lnSpc>
              <a:buClr>
                <a:srgbClr val="FF0000"/>
              </a:buClr>
              <a:buFont typeface="StarSymbol"/>
              <a:buChar char="-"/>
            </a:pPr>
            <a:r>
              <a:rPr lang="en-US" sz="1600" b="0" strike="noStrike" spc="-1">
                <a:solidFill>
                  <a:srgbClr val="FF0000"/>
                </a:solidFill>
                <a:latin typeface="Arial"/>
                <a:ea typeface="DejaVu Sans"/>
              </a:rPr>
              <a:t>Length of Transfer: </a:t>
            </a:r>
            <a:r>
              <a:rPr lang="en-US" sz="1600" b="1" strike="noStrike" spc="-1">
                <a:solidFill>
                  <a:srgbClr val="FF0000"/>
                </a:solidFill>
                <a:latin typeface="Arial"/>
                <a:ea typeface="DejaVu Sans"/>
              </a:rPr>
              <a:t>2048KB</a:t>
            </a:r>
            <a:endParaRPr lang="en-US" sz="1600" b="0" strike="noStrike" spc="-1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FF0000"/>
              </a:buClr>
              <a:buFont typeface="StarSymbol"/>
              <a:buChar char="-"/>
            </a:pPr>
            <a:r>
              <a:rPr lang="en-US" sz="1600" b="0" strike="noStrike" spc="-1">
                <a:solidFill>
                  <a:srgbClr val="FF0000"/>
                </a:solidFill>
                <a:latin typeface="Arial"/>
                <a:ea typeface="DejaVu Sans"/>
              </a:rPr>
              <a:t>Read Throughput: </a:t>
            </a:r>
            <a:r>
              <a:rPr lang="en-US" sz="1600" b="1" strike="noStrike" spc="-1">
                <a:solidFill>
                  <a:srgbClr val="FF0000"/>
                </a:solidFill>
                <a:latin typeface="Arial"/>
                <a:ea typeface="DejaVu Sans"/>
              </a:rPr>
              <a:t>1.53GB/s</a:t>
            </a:r>
            <a:endParaRPr lang="en-US" sz="1600" b="0" strike="noStrike" spc="-1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FF0000"/>
              </a:buClr>
              <a:buFont typeface="StarSymbol"/>
              <a:buChar char="-"/>
            </a:pPr>
            <a:r>
              <a:rPr lang="en-US" sz="1600" b="0" strike="noStrike" spc="-1">
                <a:solidFill>
                  <a:srgbClr val="FF0000"/>
                </a:solidFill>
                <a:latin typeface="Arial"/>
                <a:ea typeface="DejaVu Sans"/>
              </a:rPr>
              <a:t>Write Throughput: </a:t>
            </a:r>
            <a:r>
              <a:rPr lang="en-US" sz="1600" b="1" strike="noStrike" spc="-1">
                <a:solidFill>
                  <a:srgbClr val="FF0000"/>
                </a:solidFill>
                <a:latin typeface="Arial"/>
                <a:ea typeface="DejaVu Sans"/>
              </a:rPr>
              <a:t>1.61GB/s</a:t>
            </a:r>
            <a:endParaRPr lang="en-US" sz="1600" b="0" strike="noStrike" spc="-1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FF0000"/>
              </a:buClr>
              <a:buFont typeface="StarSymbol"/>
              <a:buChar char="-"/>
            </a:pPr>
            <a:r>
              <a:rPr lang="en-US" sz="1600" b="0" strike="noStrike" spc="-1">
                <a:solidFill>
                  <a:srgbClr val="FF0000"/>
                </a:solidFill>
                <a:latin typeface="Arial"/>
                <a:ea typeface="DejaVu Sans"/>
              </a:rPr>
              <a:t>Simultaneous Throughput: </a:t>
            </a:r>
            <a:r>
              <a:rPr lang="en-US" sz="1600" b="1" strike="noStrike" spc="-1">
                <a:solidFill>
                  <a:srgbClr val="FF0000"/>
                </a:solidFill>
                <a:latin typeface="Arial"/>
                <a:ea typeface="DejaVu Sans"/>
              </a:rPr>
              <a:t>2.9GB/s</a:t>
            </a:r>
            <a:endParaRPr lang="en-US" sz="16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CustomShape 1"/>
          <p:cNvSpPr/>
          <p:nvPr/>
        </p:nvSpPr>
        <p:spPr>
          <a:xfrm>
            <a:off x="3904560" y="649296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fld id="{CD1723D9-018B-49DD-8274-CD9DEC771D15}" type="datetime1">
              <a:rPr lang="en-US" sz="1200" b="0" strike="noStrike" spc="-1">
                <a:solidFill>
                  <a:srgbClr val="8B8B8B"/>
                </a:solidFill>
                <a:latin typeface="Calibri"/>
                <a:ea typeface="DejaVu Sans"/>
              </a:rPr>
              <a:t>10/7/2019</a:t>
            </a:fld>
            <a:endParaRPr lang="en-US" sz="1200" b="0" strike="noStrike" spc="-1">
              <a:latin typeface="Arial"/>
            </a:endParaRPr>
          </a:p>
        </p:txBody>
      </p:sp>
      <p:pic>
        <p:nvPicPr>
          <p:cNvPr id="189" name="Picture 1"/>
          <p:cNvPicPr/>
          <p:nvPr/>
        </p:nvPicPr>
        <p:blipFill>
          <a:blip r:embed="rId3"/>
          <a:stretch/>
        </p:blipFill>
        <p:spPr>
          <a:xfrm>
            <a:off x="0" y="6489720"/>
            <a:ext cx="1065600" cy="354600"/>
          </a:xfrm>
          <a:prstGeom prst="rect">
            <a:avLst/>
          </a:prstGeom>
          <a:ln>
            <a:noFill/>
          </a:ln>
        </p:spPr>
      </p:pic>
      <p:sp>
        <p:nvSpPr>
          <p:cNvPr id="190" name="CustomShape 2"/>
          <p:cNvSpPr/>
          <p:nvPr/>
        </p:nvSpPr>
        <p:spPr>
          <a:xfrm>
            <a:off x="838080" y="6505560"/>
            <a:ext cx="228492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200" b="0" strike="noStrike" spc="-1">
                <a:solidFill>
                  <a:srgbClr val="8B8B8B"/>
                </a:solidFill>
                <a:latin typeface="Calibri"/>
                <a:ea typeface="DejaVu Sans"/>
              </a:rPr>
              <a:t>Copyright © 2019 EBots Inc.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191" name="CustomShape 3"/>
          <p:cNvSpPr/>
          <p:nvPr/>
        </p:nvSpPr>
        <p:spPr>
          <a:xfrm>
            <a:off x="6997680" y="648324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00E197B9-3EC1-4CBC-8635-A28DB6C296F7}" type="slidenum">
              <a:rPr lang="en-US" sz="1200" b="0" strike="noStrike" spc="-1">
                <a:solidFill>
                  <a:srgbClr val="8B8B8B"/>
                </a:solidFill>
                <a:latin typeface="Calibri"/>
                <a:ea typeface="DejaVu Sans"/>
              </a:rPr>
              <a:t>15</a:t>
            </a:fld>
            <a:endParaRPr lang="en-US" sz="1200" b="0" strike="noStrike" spc="-1">
              <a:latin typeface="Arial"/>
            </a:endParaRPr>
          </a:p>
        </p:txBody>
      </p:sp>
      <p:sp>
        <p:nvSpPr>
          <p:cNvPr id="192" name="CustomShape 4"/>
          <p:cNvSpPr/>
          <p:nvPr/>
        </p:nvSpPr>
        <p:spPr>
          <a:xfrm>
            <a:off x="0" y="76320"/>
            <a:ext cx="9142920" cy="637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Calibri"/>
                <a:ea typeface="DejaVu Sans"/>
              </a:rPr>
              <a:t>INTEL ARRIA 10 GX DEV KIT – PCIE GEN3x8 DMA 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93" name="CustomShape 5"/>
          <p:cNvSpPr/>
          <p:nvPr/>
        </p:nvSpPr>
        <p:spPr>
          <a:xfrm>
            <a:off x="6095880" y="6492960"/>
            <a:ext cx="266580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200" b="0" strike="noStrike" spc="-1">
                <a:solidFill>
                  <a:srgbClr val="8B8B8B"/>
                </a:solidFill>
                <a:latin typeface="Calibri"/>
                <a:ea typeface="DejaVu Sans"/>
              </a:rPr>
              <a:t>hlam@ebots.com/mkang@ebots.com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194" name="CustomShape 6"/>
          <p:cNvSpPr/>
          <p:nvPr/>
        </p:nvSpPr>
        <p:spPr>
          <a:xfrm>
            <a:off x="-2520" y="961200"/>
            <a:ext cx="9145440" cy="486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85840" indent="-28476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lang="en-US" sz="1800" b="1" strike="noStrike" spc="-1">
                <a:solidFill>
                  <a:srgbClr val="000000"/>
                </a:solidFill>
                <a:latin typeface="Calibri"/>
                <a:ea typeface="DejaVu Sans"/>
              </a:rPr>
              <a:t>DMA Test Result – PCIe Gen3x8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195" name="Picture 1"/>
          <p:cNvPicPr/>
          <p:nvPr/>
        </p:nvPicPr>
        <p:blipFill>
          <a:blip r:embed="rId4"/>
          <a:srcRect l="64762" t="5715" b="29823"/>
          <a:stretch/>
        </p:blipFill>
        <p:spPr>
          <a:xfrm>
            <a:off x="4114800" y="1371600"/>
            <a:ext cx="4646880" cy="4876560"/>
          </a:xfrm>
          <a:prstGeom prst="rect">
            <a:avLst/>
          </a:prstGeom>
          <a:ln>
            <a:noFill/>
          </a:ln>
        </p:spPr>
      </p:pic>
      <p:sp>
        <p:nvSpPr>
          <p:cNvPr id="196" name="CustomShape 7"/>
          <p:cNvSpPr/>
          <p:nvPr/>
        </p:nvSpPr>
        <p:spPr>
          <a:xfrm>
            <a:off x="380880" y="1371600"/>
            <a:ext cx="3523320" cy="1307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85840" indent="-285480">
              <a:lnSpc>
                <a:spcPct val="100000"/>
              </a:lnSpc>
              <a:buClr>
                <a:srgbClr val="FF0000"/>
              </a:buClr>
              <a:buFont typeface="StarSymbol"/>
              <a:buChar char="-"/>
            </a:pPr>
            <a:r>
              <a:rPr lang="en-US" sz="1600" b="0" strike="noStrike" spc="-1">
                <a:solidFill>
                  <a:srgbClr val="FF0000"/>
                </a:solidFill>
                <a:latin typeface="Arial"/>
                <a:ea typeface="DejaVu Sans"/>
              </a:rPr>
              <a:t>Length of Transfer: </a:t>
            </a:r>
            <a:r>
              <a:rPr lang="en-US" sz="1600" b="1" strike="noStrike" spc="-1">
                <a:solidFill>
                  <a:srgbClr val="FF0000"/>
                </a:solidFill>
                <a:latin typeface="Arial"/>
                <a:ea typeface="DejaVu Sans"/>
              </a:rPr>
              <a:t>2048KB</a:t>
            </a:r>
            <a:endParaRPr lang="en-US" sz="1600" b="0" strike="noStrike" spc="-1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FF0000"/>
              </a:buClr>
              <a:buFont typeface="StarSymbol"/>
              <a:buChar char="-"/>
            </a:pPr>
            <a:r>
              <a:rPr lang="en-US" sz="1600" b="0" strike="noStrike" spc="-1">
                <a:solidFill>
                  <a:srgbClr val="FF0000"/>
                </a:solidFill>
                <a:latin typeface="Arial"/>
                <a:ea typeface="DejaVu Sans"/>
              </a:rPr>
              <a:t>Read Throughput: </a:t>
            </a:r>
            <a:r>
              <a:rPr lang="en-US" sz="1600" b="1" strike="noStrike" spc="-1">
                <a:solidFill>
                  <a:srgbClr val="FF0000"/>
                </a:solidFill>
                <a:latin typeface="Arial"/>
                <a:ea typeface="DejaVu Sans"/>
              </a:rPr>
              <a:t>4.59GB/s</a:t>
            </a:r>
            <a:endParaRPr lang="en-US" sz="1600" b="0" strike="noStrike" spc="-1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FF0000"/>
              </a:buClr>
              <a:buFont typeface="StarSymbol"/>
              <a:buChar char="-"/>
            </a:pPr>
            <a:r>
              <a:rPr lang="en-US" sz="1600" b="0" strike="noStrike" spc="-1">
                <a:solidFill>
                  <a:srgbClr val="FF0000"/>
                </a:solidFill>
                <a:latin typeface="Arial"/>
                <a:ea typeface="DejaVu Sans"/>
              </a:rPr>
              <a:t>Write Throughput: </a:t>
            </a:r>
            <a:r>
              <a:rPr lang="en-US" sz="1600" b="1" strike="noStrike" spc="-1">
                <a:solidFill>
                  <a:srgbClr val="FF0000"/>
                </a:solidFill>
                <a:latin typeface="Arial"/>
                <a:ea typeface="DejaVu Sans"/>
              </a:rPr>
              <a:t>6.30GB/s</a:t>
            </a:r>
            <a:endParaRPr lang="en-US" sz="1600" b="0" strike="noStrike" spc="-1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FF0000"/>
              </a:buClr>
              <a:buFont typeface="StarSymbol"/>
              <a:buChar char="-"/>
            </a:pPr>
            <a:r>
              <a:rPr lang="en-US" sz="1600" b="0" strike="noStrike" spc="-1">
                <a:solidFill>
                  <a:srgbClr val="FF0000"/>
                </a:solidFill>
                <a:latin typeface="Arial"/>
                <a:ea typeface="DejaVu Sans"/>
              </a:rPr>
              <a:t>Simultaneous Throughput: </a:t>
            </a:r>
            <a:r>
              <a:rPr lang="en-US" sz="1600" b="1" strike="noStrike" spc="-1">
                <a:solidFill>
                  <a:srgbClr val="FF0000"/>
                </a:solidFill>
                <a:latin typeface="Arial"/>
                <a:ea typeface="DejaVu Sans"/>
              </a:rPr>
              <a:t>7.74GB/s</a:t>
            </a:r>
            <a:endParaRPr lang="en-US" sz="16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CustomShape 1"/>
          <p:cNvSpPr/>
          <p:nvPr/>
        </p:nvSpPr>
        <p:spPr>
          <a:xfrm>
            <a:off x="3904560" y="649296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fld id="{A4559BE1-C4F3-4F78-90B9-46F9FC64DBDE}" type="datetime1">
              <a:rPr lang="en-US" sz="1200" b="0" strike="noStrike" spc="-1">
                <a:solidFill>
                  <a:srgbClr val="8B8B8B"/>
                </a:solidFill>
                <a:latin typeface="Calibri"/>
                <a:ea typeface="DejaVu Sans"/>
              </a:rPr>
              <a:t>10/7/2019</a:t>
            </a:fld>
            <a:endParaRPr lang="en-US" sz="1200" b="0" strike="noStrike" spc="-1">
              <a:latin typeface="Arial"/>
            </a:endParaRPr>
          </a:p>
        </p:txBody>
      </p:sp>
      <p:pic>
        <p:nvPicPr>
          <p:cNvPr id="198" name="Picture 1"/>
          <p:cNvPicPr/>
          <p:nvPr/>
        </p:nvPicPr>
        <p:blipFill>
          <a:blip r:embed="rId3"/>
          <a:stretch/>
        </p:blipFill>
        <p:spPr>
          <a:xfrm>
            <a:off x="0" y="6489720"/>
            <a:ext cx="1065600" cy="354600"/>
          </a:xfrm>
          <a:prstGeom prst="rect">
            <a:avLst/>
          </a:prstGeom>
          <a:ln>
            <a:noFill/>
          </a:ln>
        </p:spPr>
      </p:pic>
      <p:sp>
        <p:nvSpPr>
          <p:cNvPr id="199" name="CustomShape 2"/>
          <p:cNvSpPr/>
          <p:nvPr/>
        </p:nvSpPr>
        <p:spPr>
          <a:xfrm>
            <a:off x="838080" y="6505560"/>
            <a:ext cx="228492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200" b="0" strike="noStrike" spc="-1">
                <a:solidFill>
                  <a:srgbClr val="8B8B8B"/>
                </a:solidFill>
                <a:latin typeface="Calibri"/>
                <a:ea typeface="DejaVu Sans"/>
              </a:rPr>
              <a:t>Copyright © 2019 EBots Inc.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200" name="CustomShape 3"/>
          <p:cNvSpPr/>
          <p:nvPr/>
        </p:nvSpPr>
        <p:spPr>
          <a:xfrm>
            <a:off x="6997680" y="648324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E972E917-1023-4145-A142-F71146B89066}" type="slidenum">
              <a:rPr lang="en-US" sz="1200" b="0" strike="noStrike" spc="-1">
                <a:solidFill>
                  <a:srgbClr val="8B8B8B"/>
                </a:solidFill>
                <a:latin typeface="Calibri"/>
                <a:ea typeface="DejaVu Sans"/>
              </a:rPr>
              <a:t>16</a:t>
            </a:fld>
            <a:endParaRPr lang="en-US" sz="1200" b="0" strike="noStrike" spc="-1">
              <a:latin typeface="Arial"/>
            </a:endParaRPr>
          </a:p>
        </p:txBody>
      </p:sp>
      <p:sp>
        <p:nvSpPr>
          <p:cNvPr id="201" name="CustomShape 4"/>
          <p:cNvSpPr/>
          <p:nvPr/>
        </p:nvSpPr>
        <p:spPr>
          <a:xfrm>
            <a:off x="0" y="76320"/>
            <a:ext cx="9142920" cy="637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Calibri"/>
                <a:ea typeface="DejaVu Sans"/>
              </a:rPr>
              <a:t>INTEL ARRIA 10 GX DEV KIT – PCIE GEN3x8 DMA 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02" name="CustomShape 5"/>
          <p:cNvSpPr/>
          <p:nvPr/>
        </p:nvSpPr>
        <p:spPr>
          <a:xfrm>
            <a:off x="6095880" y="6492960"/>
            <a:ext cx="266580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200" b="0" strike="noStrike" spc="-1">
                <a:solidFill>
                  <a:srgbClr val="8B8B8B"/>
                </a:solidFill>
                <a:latin typeface="Calibri"/>
                <a:ea typeface="DejaVu Sans"/>
              </a:rPr>
              <a:t>hlam@ebots.com/mkang@ebots.com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203" name="CustomShape 6"/>
          <p:cNvSpPr/>
          <p:nvPr/>
        </p:nvSpPr>
        <p:spPr>
          <a:xfrm>
            <a:off x="-2520" y="961200"/>
            <a:ext cx="9145440" cy="486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85840" indent="-28476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lang="en-US" sz="1800" b="1" strike="noStrike" spc="-1">
                <a:solidFill>
                  <a:srgbClr val="000000"/>
                </a:solidFill>
                <a:latin typeface="Calibri"/>
                <a:ea typeface="DejaVu Sans"/>
              </a:rPr>
              <a:t>DMA Test Result – PCIe Gen3x8  with External Memory DDR3 ( 2133Mbps, x64 bus width)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04" name="CustomShape 7"/>
          <p:cNvSpPr/>
          <p:nvPr/>
        </p:nvSpPr>
        <p:spPr>
          <a:xfrm>
            <a:off x="380880" y="1623600"/>
            <a:ext cx="3523320" cy="1307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85840" indent="-285480">
              <a:lnSpc>
                <a:spcPct val="100000"/>
              </a:lnSpc>
              <a:buClr>
                <a:srgbClr val="FF0000"/>
              </a:buClr>
              <a:buFont typeface="StarSymbol"/>
              <a:buChar char="-"/>
            </a:pPr>
            <a:r>
              <a:rPr lang="en-US" sz="1600" b="0" strike="noStrike" spc="-1">
                <a:solidFill>
                  <a:srgbClr val="FF0000"/>
                </a:solidFill>
                <a:latin typeface="Arial"/>
                <a:ea typeface="DejaVu Sans"/>
              </a:rPr>
              <a:t>Length of Transfer: </a:t>
            </a:r>
            <a:r>
              <a:rPr lang="en-US" sz="1600" b="1" strike="noStrike" spc="-1">
                <a:solidFill>
                  <a:srgbClr val="FF0000"/>
                </a:solidFill>
                <a:latin typeface="Arial"/>
                <a:ea typeface="DejaVu Sans"/>
              </a:rPr>
              <a:t>2048KB</a:t>
            </a:r>
            <a:endParaRPr lang="en-US" sz="1600" b="0" strike="noStrike" spc="-1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FF0000"/>
              </a:buClr>
              <a:buFont typeface="StarSymbol"/>
              <a:buChar char="-"/>
            </a:pPr>
            <a:r>
              <a:rPr lang="en-US" sz="1600" b="0" strike="noStrike" spc="-1">
                <a:solidFill>
                  <a:srgbClr val="FF0000"/>
                </a:solidFill>
                <a:latin typeface="Arial"/>
                <a:ea typeface="DejaVu Sans"/>
              </a:rPr>
              <a:t>Read Throughput: </a:t>
            </a:r>
            <a:r>
              <a:rPr lang="en-US" sz="1600" b="1" strike="noStrike" spc="-1">
                <a:solidFill>
                  <a:srgbClr val="FF0000"/>
                </a:solidFill>
                <a:latin typeface="Arial"/>
                <a:ea typeface="DejaVu Sans"/>
              </a:rPr>
              <a:t>4.65GB/s</a:t>
            </a:r>
            <a:endParaRPr lang="en-US" sz="1600" b="0" strike="noStrike" spc="-1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FF0000"/>
              </a:buClr>
              <a:buFont typeface="StarSymbol"/>
              <a:buChar char="-"/>
            </a:pPr>
            <a:r>
              <a:rPr lang="en-US" sz="1600" b="0" strike="noStrike" spc="-1">
                <a:solidFill>
                  <a:srgbClr val="FF0000"/>
                </a:solidFill>
                <a:latin typeface="Arial"/>
                <a:ea typeface="DejaVu Sans"/>
              </a:rPr>
              <a:t>Write Throughput: </a:t>
            </a:r>
            <a:r>
              <a:rPr lang="en-US" sz="1600" b="1" strike="noStrike" spc="-1">
                <a:solidFill>
                  <a:srgbClr val="FF0000"/>
                </a:solidFill>
                <a:latin typeface="Arial"/>
                <a:ea typeface="DejaVu Sans"/>
              </a:rPr>
              <a:t>3.54GB/s</a:t>
            </a:r>
            <a:endParaRPr lang="en-US" sz="1600" b="0" strike="noStrike" spc="-1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FF0000"/>
              </a:buClr>
              <a:buFont typeface="StarSymbol"/>
              <a:buChar char="-"/>
            </a:pPr>
            <a:r>
              <a:rPr lang="en-US" sz="1600" b="0" strike="noStrike" spc="-1">
                <a:solidFill>
                  <a:srgbClr val="FF0000"/>
                </a:solidFill>
                <a:latin typeface="Arial"/>
                <a:ea typeface="DejaVu Sans"/>
              </a:rPr>
              <a:t>Simultaneous Throughput: </a:t>
            </a:r>
            <a:r>
              <a:rPr lang="en-US" sz="1600" b="1" strike="noStrike" spc="-1">
                <a:solidFill>
                  <a:srgbClr val="FF0000"/>
                </a:solidFill>
                <a:latin typeface="Arial"/>
                <a:ea typeface="DejaVu Sans"/>
              </a:rPr>
              <a:t>4.57GB/s</a:t>
            </a:r>
            <a:endParaRPr lang="en-US" sz="1600" b="0" strike="noStrike" spc="-1">
              <a:latin typeface="Arial"/>
            </a:endParaRPr>
          </a:p>
        </p:txBody>
      </p:sp>
      <p:pic>
        <p:nvPicPr>
          <p:cNvPr id="205" name="Picture 3"/>
          <p:cNvPicPr/>
          <p:nvPr/>
        </p:nvPicPr>
        <p:blipFill>
          <a:blip r:embed="rId4"/>
          <a:srcRect l="3124" t="3517" r="71346" b="37956"/>
          <a:stretch/>
        </p:blipFill>
        <p:spPr>
          <a:xfrm>
            <a:off x="4889880" y="1371600"/>
            <a:ext cx="3949200" cy="5093640"/>
          </a:xfrm>
          <a:prstGeom prst="rect">
            <a:avLst/>
          </a:prstGeom>
          <a:ln>
            <a:noFill/>
          </a:ln>
        </p:spPr>
      </p:pic>
      <p:sp>
        <p:nvSpPr>
          <p:cNvPr id="206" name="CustomShape 8"/>
          <p:cNvSpPr/>
          <p:nvPr/>
        </p:nvSpPr>
        <p:spPr>
          <a:xfrm>
            <a:off x="4876920" y="3295800"/>
            <a:ext cx="2104920" cy="151920"/>
          </a:xfrm>
          <a:prstGeom prst="rect">
            <a:avLst/>
          </a:prstGeom>
          <a:noFill/>
          <a:ln w="3240">
            <a:solidFill>
              <a:srgbClr val="FFFF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7" name="CustomShape 9"/>
          <p:cNvSpPr/>
          <p:nvPr/>
        </p:nvSpPr>
        <p:spPr>
          <a:xfrm>
            <a:off x="304920" y="3122280"/>
            <a:ext cx="4343040" cy="3314880"/>
          </a:xfrm>
          <a:prstGeom prst="rect">
            <a:avLst/>
          </a:prstGeom>
          <a:noFill/>
          <a:ln w="6480">
            <a:solidFill>
              <a:srgbClr val="0070C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1" i="1" strike="noStrike" spc="-1">
                <a:solidFill>
                  <a:srgbClr val="000000"/>
                </a:solidFill>
                <a:latin typeface="Arial"/>
                <a:ea typeface="DejaVu Sans"/>
              </a:rPr>
              <a:t>Throughput Differences for On-Chip and External Memory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i="1" strike="noStrike" spc="-1">
                <a:solidFill>
                  <a:srgbClr val="000000"/>
                </a:solidFill>
                <a:latin typeface="Arial"/>
                <a:ea typeface="DejaVu Sans"/>
              </a:rPr>
              <a:t>This reference design provides a choice between on-chip memory implemented in the FPGA fabric and external memory available on the PCB. The on-chip memory supports separate read and write ports. Consequently, this memory supports simultaneous read and the write DMAs.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i="1" strike="noStrike" spc="-1">
                <a:solidFill>
                  <a:srgbClr val="000000"/>
                </a:solidFill>
                <a:latin typeface="Arial"/>
                <a:ea typeface="DejaVu Sans"/>
              </a:rPr>
              <a:t>The external memory supports a single port. Consequently, the external memory does not support simultaneous read DMA and write DMA accesses. In addition, the latency of external memory is higher than the latency of on-chip memory. These two differences between the on-chip and external memory result in lower throughput for the external memory implementation.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800" b="0" i="1" strike="noStrike" spc="-1">
                <a:solidFill>
                  <a:srgbClr val="000000"/>
                </a:solidFill>
                <a:latin typeface="Arial"/>
                <a:ea typeface="DejaVu Sans"/>
              </a:rPr>
              <a:t>Source @AN 829: PCI Express* Avalon®-MM DMA  Reference Design</a:t>
            </a:r>
            <a:endParaRPr lang="en-US" sz="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CustomShape 1"/>
          <p:cNvSpPr/>
          <p:nvPr/>
        </p:nvSpPr>
        <p:spPr>
          <a:xfrm>
            <a:off x="3904560" y="649296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fld id="{6DB75642-947F-4889-B4DD-A8D3D1C32B20}" type="datetime1">
              <a:rPr lang="en-US" sz="1200" b="0" strike="noStrike" spc="-1">
                <a:solidFill>
                  <a:srgbClr val="8B8B8B"/>
                </a:solidFill>
                <a:latin typeface="Calibri"/>
                <a:ea typeface="DejaVu Sans"/>
              </a:rPr>
              <a:t>10/7/2019</a:t>
            </a:fld>
            <a:endParaRPr lang="en-US" sz="1200" b="0" strike="noStrike" spc="-1">
              <a:latin typeface="Arial"/>
            </a:endParaRPr>
          </a:p>
        </p:txBody>
      </p:sp>
      <p:pic>
        <p:nvPicPr>
          <p:cNvPr id="209" name="Picture 1"/>
          <p:cNvPicPr/>
          <p:nvPr/>
        </p:nvPicPr>
        <p:blipFill>
          <a:blip r:embed="rId3"/>
          <a:stretch/>
        </p:blipFill>
        <p:spPr>
          <a:xfrm>
            <a:off x="0" y="6489720"/>
            <a:ext cx="1065600" cy="354600"/>
          </a:xfrm>
          <a:prstGeom prst="rect">
            <a:avLst/>
          </a:prstGeom>
          <a:ln>
            <a:noFill/>
          </a:ln>
        </p:spPr>
      </p:pic>
      <p:sp>
        <p:nvSpPr>
          <p:cNvPr id="210" name="CustomShape 2"/>
          <p:cNvSpPr/>
          <p:nvPr/>
        </p:nvSpPr>
        <p:spPr>
          <a:xfrm>
            <a:off x="838080" y="6505560"/>
            <a:ext cx="228492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200" b="0" strike="noStrike" spc="-1">
                <a:solidFill>
                  <a:srgbClr val="8B8B8B"/>
                </a:solidFill>
                <a:latin typeface="Calibri"/>
                <a:ea typeface="DejaVu Sans"/>
              </a:rPr>
              <a:t>Copyright © 2019 EBots Inc.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211" name="CustomShape 3"/>
          <p:cNvSpPr/>
          <p:nvPr/>
        </p:nvSpPr>
        <p:spPr>
          <a:xfrm>
            <a:off x="6997680" y="648324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5534F7B6-20D9-4034-9291-E067567702F4}" type="slidenum">
              <a:rPr lang="en-US" sz="1200" b="0" strike="noStrike" spc="-1">
                <a:solidFill>
                  <a:srgbClr val="8B8B8B"/>
                </a:solidFill>
                <a:latin typeface="Calibri"/>
                <a:ea typeface="DejaVu Sans"/>
              </a:rPr>
              <a:t>17</a:t>
            </a:fld>
            <a:endParaRPr lang="en-US" sz="1200" b="0" strike="noStrike" spc="-1">
              <a:latin typeface="Arial"/>
            </a:endParaRPr>
          </a:p>
        </p:txBody>
      </p:sp>
      <p:sp>
        <p:nvSpPr>
          <p:cNvPr id="212" name="CustomShape 4"/>
          <p:cNvSpPr/>
          <p:nvPr/>
        </p:nvSpPr>
        <p:spPr>
          <a:xfrm>
            <a:off x="0" y="76320"/>
            <a:ext cx="9142920" cy="637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Calibri"/>
                <a:ea typeface="DejaVu Sans"/>
              </a:rPr>
              <a:t>INTEL ARRIA 10 GX DEV KIT – PCIE GEN3x8 DMA 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13" name="CustomShape 5"/>
          <p:cNvSpPr/>
          <p:nvPr/>
        </p:nvSpPr>
        <p:spPr>
          <a:xfrm>
            <a:off x="6095880" y="6492960"/>
            <a:ext cx="266580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200" b="0" strike="noStrike" spc="-1">
                <a:solidFill>
                  <a:srgbClr val="8B8B8B"/>
                </a:solidFill>
                <a:latin typeface="Calibri"/>
                <a:ea typeface="DejaVu Sans"/>
              </a:rPr>
              <a:t>hlam@ebots.com/mkang@ebots.com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214" name="CustomShape 6"/>
          <p:cNvSpPr/>
          <p:nvPr/>
        </p:nvSpPr>
        <p:spPr>
          <a:xfrm>
            <a:off x="-2520" y="961200"/>
            <a:ext cx="9145440" cy="486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85840" indent="-28476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lang="en-US" sz="1800" b="1" strike="noStrike" spc="-1">
                <a:solidFill>
                  <a:srgbClr val="000000"/>
                </a:solidFill>
                <a:latin typeface="Calibri"/>
                <a:ea typeface="DejaVu Sans"/>
              </a:rPr>
              <a:t>DMA Test Result – PCIe Gen3x8  with External Memory DDR4 ( 2133Mbps, x64 bus width)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15" name="CustomShape 7"/>
          <p:cNvSpPr/>
          <p:nvPr/>
        </p:nvSpPr>
        <p:spPr>
          <a:xfrm>
            <a:off x="380880" y="1551600"/>
            <a:ext cx="3523320" cy="1307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85840" indent="-285480">
              <a:lnSpc>
                <a:spcPct val="100000"/>
              </a:lnSpc>
              <a:buClr>
                <a:srgbClr val="FF0000"/>
              </a:buClr>
              <a:buFont typeface="StarSymbol"/>
              <a:buChar char="-"/>
            </a:pPr>
            <a:r>
              <a:rPr lang="en-US" sz="1600" b="0" strike="noStrike" spc="-1" dirty="0">
                <a:solidFill>
                  <a:srgbClr val="FF0000"/>
                </a:solidFill>
                <a:latin typeface="Arial"/>
                <a:ea typeface="DejaVu Sans"/>
              </a:rPr>
              <a:t>Length of Transfer: </a:t>
            </a:r>
            <a:r>
              <a:rPr lang="en-US" sz="1600" b="1" strike="noStrike" spc="-1" dirty="0">
                <a:solidFill>
                  <a:srgbClr val="FF0000"/>
                </a:solidFill>
                <a:latin typeface="Arial"/>
                <a:ea typeface="DejaVu Sans"/>
              </a:rPr>
              <a:t>2048KB</a:t>
            </a:r>
            <a:endParaRPr lang="en-US" sz="1600" b="0" strike="noStrike" spc="-1" dirty="0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FF0000"/>
              </a:buClr>
              <a:buFont typeface="StarSymbol"/>
              <a:buChar char="-"/>
            </a:pPr>
            <a:r>
              <a:rPr lang="en-US" sz="1600" b="0" strike="noStrike" spc="-1" dirty="0">
                <a:solidFill>
                  <a:srgbClr val="FF0000"/>
                </a:solidFill>
                <a:latin typeface="Arial"/>
                <a:ea typeface="DejaVu Sans"/>
              </a:rPr>
              <a:t>Read Throughput: </a:t>
            </a:r>
            <a:r>
              <a:rPr lang="en-US" sz="1600" b="1" strike="noStrike" spc="-1" dirty="0" smtClean="0">
                <a:solidFill>
                  <a:srgbClr val="FF0000"/>
                </a:solidFill>
                <a:latin typeface="Arial"/>
                <a:ea typeface="DejaVu Sans"/>
              </a:rPr>
              <a:t>4.70GB/s</a:t>
            </a:r>
            <a:endParaRPr lang="en-US" sz="1600" b="0" strike="noStrike" spc="-1" dirty="0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FF0000"/>
              </a:buClr>
              <a:buFont typeface="StarSymbol"/>
              <a:buChar char="-"/>
            </a:pPr>
            <a:r>
              <a:rPr lang="en-US" sz="1600" b="0" strike="noStrike" spc="-1" dirty="0">
                <a:solidFill>
                  <a:srgbClr val="FF0000"/>
                </a:solidFill>
                <a:latin typeface="Arial"/>
                <a:ea typeface="DejaVu Sans"/>
              </a:rPr>
              <a:t>Write Throughput: </a:t>
            </a:r>
            <a:r>
              <a:rPr lang="en-US" sz="1600" b="1" spc="-1" dirty="0" smtClean="0">
                <a:solidFill>
                  <a:srgbClr val="FF0000"/>
                </a:solidFill>
                <a:latin typeface="Arial"/>
                <a:ea typeface="DejaVu Sans"/>
              </a:rPr>
              <a:t>5.38</a:t>
            </a:r>
            <a:r>
              <a:rPr lang="en-US" sz="1600" b="1" strike="noStrike" spc="-1" dirty="0" smtClean="0">
                <a:solidFill>
                  <a:srgbClr val="FF0000"/>
                </a:solidFill>
                <a:latin typeface="Arial"/>
                <a:ea typeface="DejaVu Sans"/>
              </a:rPr>
              <a:t>GB/s</a:t>
            </a:r>
            <a:endParaRPr lang="en-US" sz="1600" b="0" strike="noStrike" spc="-1" dirty="0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FF0000"/>
              </a:buClr>
              <a:buFont typeface="StarSymbol"/>
              <a:buChar char="-"/>
            </a:pPr>
            <a:r>
              <a:rPr lang="en-US" sz="1600" b="0" strike="noStrike" spc="-1" dirty="0">
                <a:solidFill>
                  <a:srgbClr val="FF0000"/>
                </a:solidFill>
                <a:latin typeface="Arial"/>
                <a:ea typeface="DejaVu Sans"/>
              </a:rPr>
              <a:t>Simultaneous Throughput: </a:t>
            </a:r>
            <a:r>
              <a:rPr lang="en-US" sz="1600" b="1" strike="noStrike" spc="-1" dirty="0" smtClean="0">
                <a:solidFill>
                  <a:srgbClr val="FF0000"/>
                </a:solidFill>
                <a:latin typeface="Arial"/>
                <a:ea typeface="DejaVu Sans"/>
              </a:rPr>
              <a:t>7.60GB/s</a:t>
            </a:r>
            <a:endParaRPr lang="en-US" sz="1600" b="0" strike="noStrike" spc="-1" dirty="0">
              <a:latin typeface="Arial"/>
            </a:endParaRPr>
          </a:p>
        </p:txBody>
      </p:sp>
      <p:pic>
        <p:nvPicPr>
          <p:cNvPr id="216" name="Picture 3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022" t="9029" r="4276" b="27050"/>
          <a:stretch/>
        </p:blipFill>
        <p:spPr>
          <a:xfrm>
            <a:off x="4800600" y="1367778"/>
            <a:ext cx="4114680" cy="5069382"/>
          </a:xfrm>
          <a:prstGeom prst="rect">
            <a:avLst/>
          </a:prstGeom>
          <a:ln>
            <a:noFill/>
          </a:ln>
        </p:spPr>
      </p:pic>
      <p:sp>
        <p:nvSpPr>
          <p:cNvPr id="217" name="CustomShape 8"/>
          <p:cNvSpPr/>
          <p:nvPr/>
        </p:nvSpPr>
        <p:spPr>
          <a:xfrm>
            <a:off x="4800600" y="3353280"/>
            <a:ext cx="2104920" cy="151920"/>
          </a:xfrm>
          <a:prstGeom prst="rect">
            <a:avLst/>
          </a:prstGeom>
          <a:noFill/>
          <a:ln w="3240">
            <a:solidFill>
              <a:srgbClr val="FFFF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8" name="CustomShape 9"/>
          <p:cNvSpPr/>
          <p:nvPr/>
        </p:nvSpPr>
        <p:spPr>
          <a:xfrm>
            <a:off x="304920" y="3122280"/>
            <a:ext cx="4343040" cy="3314880"/>
          </a:xfrm>
          <a:prstGeom prst="rect">
            <a:avLst/>
          </a:prstGeom>
          <a:noFill/>
          <a:ln w="6480">
            <a:solidFill>
              <a:srgbClr val="0070C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1" i="1" strike="noStrike" spc="-1">
                <a:solidFill>
                  <a:srgbClr val="000000"/>
                </a:solidFill>
                <a:latin typeface="Arial"/>
                <a:ea typeface="DejaVu Sans"/>
              </a:rPr>
              <a:t>Throughput Differences for On-Chip and External Memory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i="1" strike="noStrike" spc="-1">
                <a:solidFill>
                  <a:srgbClr val="000000"/>
                </a:solidFill>
                <a:latin typeface="Arial"/>
                <a:ea typeface="DejaVu Sans"/>
              </a:rPr>
              <a:t>This reference design provides a choice between on-chip memory implemented in the FPGA fabric and external memory available on the PCB. The on-chip memory supports separate read and write ports. Consequently, this memory supports simultaneous read and the write DMAs.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i="1" strike="noStrike" spc="-1">
                <a:solidFill>
                  <a:srgbClr val="000000"/>
                </a:solidFill>
                <a:latin typeface="Arial"/>
                <a:ea typeface="DejaVu Sans"/>
              </a:rPr>
              <a:t>The external memory supports a single port. Consequently, the external memory does not support simultaneous read DMA and write DMA accesses. In addition, the latency of external memory is higher than the latency of on-chip memory. These two differences between the on-chip and external memory result in lower throughput for the external memory implementation.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800" b="0" i="1" strike="noStrike" spc="-1">
                <a:solidFill>
                  <a:srgbClr val="000000"/>
                </a:solidFill>
                <a:latin typeface="Arial"/>
                <a:ea typeface="DejaVu Sans"/>
              </a:rPr>
              <a:t>Source @AN 829: PCI Express* Avalon®-MM DMA  Reference Design</a:t>
            </a:r>
            <a:endParaRPr lang="en-US" sz="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CustomShape 1"/>
          <p:cNvSpPr/>
          <p:nvPr/>
        </p:nvSpPr>
        <p:spPr>
          <a:xfrm>
            <a:off x="3904560" y="649296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fld id="{6A673ACC-F0DF-4409-91B5-54E8B194719A}" type="datetime1">
              <a:rPr lang="en-US" sz="1200" b="0" strike="noStrike" spc="-1">
                <a:solidFill>
                  <a:srgbClr val="8B8B8B"/>
                </a:solidFill>
                <a:latin typeface="Calibri"/>
                <a:ea typeface="DejaVu Sans"/>
              </a:rPr>
              <a:t>10/7/2019</a:t>
            </a:fld>
            <a:endParaRPr lang="en-US" sz="1200" b="0" strike="noStrike" spc="-1">
              <a:latin typeface="Arial"/>
            </a:endParaRPr>
          </a:p>
        </p:txBody>
      </p:sp>
      <p:pic>
        <p:nvPicPr>
          <p:cNvPr id="220" name="Picture 1"/>
          <p:cNvPicPr/>
          <p:nvPr/>
        </p:nvPicPr>
        <p:blipFill>
          <a:blip r:embed="rId3"/>
          <a:stretch/>
        </p:blipFill>
        <p:spPr>
          <a:xfrm>
            <a:off x="0" y="6489720"/>
            <a:ext cx="1065600" cy="354600"/>
          </a:xfrm>
          <a:prstGeom prst="rect">
            <a:avLst/>
          </a:prstGeom>
          <a:ln>
            <a:noFill/>
          </a:ln>
        </p:spPr>
      </p:pic>
      <p:sp>
        <p:nvSpPr>
          <p:cNvPr id="221" name="CustomShape 2"/>
          <p:cNvSpPr/>
          <p:nvPr/>
        </p:nvSpPr>
        <p:spPr>
          <a:xfrm>
            <a:off x="838080" y="6505560"/>
            <a:ext cx="228492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200" b="0" strike="noStrike" spc="-1">
                <a:solidFill>
                  <a:srgbClr val="8B8B8B"/>
                </a:solidFill>
                <a:latin typeface="Calibri"/>
                <a:ea typeface="DejaVu Sans"/>
              </a:rPr>
              <a:t>Copyright © 2019 EBots Inc.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222" name="CustomShape 3"/>
          <p:cNvSpPr/>
          <p:nvPr/>
        </p:nvSpPr>
        <p:spPr>
          <a:xfrm>
            <a:off x="6997680" y="648324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0AC39C95-EB23-447E-8960-D4D0F2037F19}" type="slidenum">
              <a:rPr lang="en-US" sz="1200" b="0" strike="noStrike" spc="-1">
                <a:solidFill>
                  <a:srgbClr val="8B8B8B"/>
                </a:solidFill>
                <a:latin typeface="Calibri"/>
                <a:ea typeface="DejaVu Sans"/>
              </a:rPr>
              <a:t>18</a:t>
            </a:fld>
            <a:endParaRPr lang="en-US" sz="1200" b="0" strike="noStrike" spc="-1">
              <a:latin typeface="Arial"/>
            </a:endParaRPr>
          </a:p>
        </p:txBody>
      </p:sp>
      <p:sp>
        <p:nvSpPr>
          <p:cNvPr id="223" name="CustomShape 4"/>
          <p:cNvSpPr/>
          <p:nvPr/>
        </p:nvSpPr>
        <p:spPr>
          <a:xfrm>
            <a:off x="0" y="76320"/>
            <a:ext cx="9142920" cy="637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Calibri"/>
                <a:ea typeface="DejaVu Sans"/>
              </a:rPr>
              <a:t>INTEL ARRIA 10 GX DEV KIT – PCIE GEN3x8 DMA 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24" name="CustomShape 5"/>
          <p:cNvSpPr/>
          <p:nvPr/>
        </p:nvSpPr>
        <p:spPr>
          <a:xfrm>
            <a:off x="6095880" y="6492960"/>
            <a:ext cx="266580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200" b="0" strike="noStrike" spc="-1">
                <a:solidFill>
                  <a:srgbClr val="8B8B8B"/>
                </a:solidFill>
                <a:latin typeface="Calibri"/>
                <a:ea typeface="DejaVu Sans"/>
              </a:rPr>
              <a:t>hlam@ebots.com/mkang@ebots.com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225" name="CustomShape 6"/>
          <p:cNvSpPr/>
          <p:nvPr/>
        </p:nvSpPr>
        <p:spPr>
          <a:xfrm>
            <a:off x="-2520" y="961200"/>
            <a:ext cx="9145440" cy="486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85840" indent="-28476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lang="en-US" sz="1800" b="1" strike="noStrike" spc="-1">
                <a:solidFill>
                  <a:srgbClr val="000000"/>
                </a:solidFill>
                <a:latin typeface="Calibri"/>
                <a:ea typeface="DejaVu Sans"/>
              </a:rPr>
              <a:t>Comparison table – PCIe Gen3x8 DMA ( RP: x86 vs ARM, DMA: OCM vs DDR3/DDR4)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26" name="CustomShape 7"/>
          <p:cNvSpPr/>
          <p:nvPr/>
        </p:nvSpPr>
        <p:spPr>
          <a:xfrm>
            <a:off x="4876920" y="3295800"/>
            <a:ext cx="2104920" cy="151920"/>
          </a:xfrm>
          <a:prstGeom prst="rect">
            <a:avLst/>
          </a:prstGeom>
          <a:noFill/>
          <a:ln w="3240">
            <a:solidFill>
              <a:srgbClr val="FFFF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aphicFrame>
        <p:nvGraphicFramePr>
          <p:cNvPr id="227" name="Table 8"/>
          <p:cNvGraphicFramePr/>
          <p:nvPr>
            <p:extLst>
              <p:ext uri="{D42A27DB-BD31-4B8C-83A1-F6EECF244321}">
                <p14:modId xmlns:p14="http://schemas.microsoft.com/office/powerpoint/2010/main" val="3069364127"/>
              </p:ext>
            </p:extLst>
          </p:nvPr>
        </p:nvGraphicFramePr>
        <p:xfrm>
          <a:off x="75240" y="1447920"/>
          <a:ext cx="8915760" cy="2683200"/>
        </p:xfrm>
        <a:graphic>
          <a:graphicData uri="http://schemas.openxmlformats.org/drawingml/2006/table">
            <a:tbl>
              <a:tblPr/>
              <a:tblGrid>
                <a:gridCol w="1273680"/>
                <a:gridCol w="1273680"/>
                <a:gridCol w="1273680"/>
                <a:gridCol w="1273680"/>
                <a:gridCol w="1273680"/>
                <a:gridCol w="1273680"/>
                <a:gridCol w="1273680"/>
              </a:tblGrid>
              <a:tr h="3510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F81BD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400" b="1" strike="noStrike" spc="-1">
                          <a:solidFill>
                            <a:srgbClr val="FFFFFF"/>
                          </a:solidFill>
                          <a:latin typeface="Arial"/>
                        </a:rPr>
                        <a:t>On-Chip-Memory</a:t>
                      </a:r>
                      <a:endParaRPr lang="en-US" sz="14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F81B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29FCF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400" b="1" strike="noStrike" spc="-1">
                          <a:solidFill>
                            <a:srgbClr val="FFFFFF"/>
                          </a:solidFill>
                          <a:latin typeface="Arial"/>
                        </a:rPr>
                        <a:t>DDR3</a:t>
                      </a:r>
                      <a:endParaRPr lang="en-US" sz="14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F81B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29FCF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400" b="1" strike="noStrike" spc="-1">
                          <a:solidFill>
                            <a:srgbClr val="FFFFFF"/>
                          </a:solidFill>
                          <a:latin typeface="Arial"/>
                        </a:rPr>
                        <a:t>DDR4</a:t>
                      </a:r>
                      <a:endParaRPr lang="en-US" sz="14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F81B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29FCF"/>
                    </a:solidFill>
                  </a:tcPr>
                </a:tc>
              </a:tr>
              <a:tr h="3510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b="1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X86</a:t>
                      </a:r>
                      <a:r>
                        <a:rPr lang="en-US" sz="1600" b="1" strike="noStrike" spc="-1" baseline="30000">
                          <a:solidFill>
                            <a:srgbClr val="000000"/>
                          </a:solidFill>
                          <a:latin typeface="Arial"/>
                        </a:rPr>
                        <a:t>(1)</a:t>
                      </a:r>
                      <a:endParaRPr lang="en-US" sz="16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b="1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ARM</a:t>
                      </a:r>
                      <a:endParaRPr lang="en-US" sz="16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b="1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x86</a:t>
                      </a:r>
                      <a:endParaRPr lang="en-US" sz="16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b="1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ARM</a:t>
                      </a:r>
                      <a:endParaRPr lang="en-US" sz="16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b="1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x86</a:t>
                      </a:r>
                      <a:r>
                        <a:rPr lang="en-US" sz="1600" b="1" strike="noStrike" spc="-1" baseline="30000">
                          <a:solidFill>
                            <a:srgbClr val="000000"/>
                          </a:solidFill>
                          <a:latin typeface="Arial"/>
                        </a:rPr>
                        <a:t>(2)</a:t>
                      </a:r>
                      <a:endParaRPr lang="en-US" sz="16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b="1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ARM</a:t>
                      </a:r>
                      <a:endParaRPr lang="en-US" sz="16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</a:tr>
              <a:tr h="3510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Read</a:t>
                      </a:r>
                      <a:endParaRPr lang="en-US" sz="16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4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6.38GB/s</a:t>
                      </a:r>
                      <a:endParaRPr lang="en-US" sz="14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4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4.59GB/s</a:t>
                      </a:r>
                      <a:endParaRPr lang="en-US" sz="14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1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Not tested</a:t>
                      </a:r>
                      <a:endParaRPr lang="en-US" sz="11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4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4.65GB/s</a:t>
                      </a:r>
                      <a:endParaRPr lang="en-US" sz="14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4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6.62GB/s</a:t>
                      </a:r>
                      <a:endParaRPr lang="en-US" sz="14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400" b="0" strike="noStrike" spc="-1" dirty="0" smtClean="0">
                          <a:solidFill>
                            <a:srgbClr val="000000"/>
                          </a:solidFill>
                          <a:latin typeface="Arial"/>
                          <a:ea typeface="+mn-ea"/>
                          <a:cs typeface="+mn-cs"/>
                        </a:rPr>
                        <a:t>4.70GB/s</a:t>
                      </a: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</a:tr>
              <a:tr h="3510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4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79.75%</a:t>
                      </a:r>
                      <a:endParaRPr lang="en-US" sz="14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4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57.38%</a:t>
                      </a:r>
                      <a:endParaRPr lang="en-US" sz="14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4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58.12%</a:t>
                      </a:r>
                      <a:endParaRPr lang="en-US" sz="14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4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82.75%</a:t>
                      </a:r>
                      <a:endParaRPr lang="en-US" sz="14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58.75%</a:t>
                      </a:r>
                      <a:endParaRPr lang="en-US" dirty="0"/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</a:tr>
              <a:tr h="3510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Write</a:t>
                      </a:r>
                      <a:endParaRPr lang="en-US" sz="16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4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6.34GB/s</a:t>
                      </a:r>
                      <a:endParaRPr lang="en-US" sz="14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4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6.3GB/s</a:t>
                      </a:r>
                      <a:endParaRPr lang="en-US" sz="14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1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Not tested</a:t>
                      </a:r>
                      <a:endParaRPr lang="en-US" sz="11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400" b="0" strike="noStrike" spc="-1">
                          <a:solidFill>
                            <a:srgbClr val="0070C0"/>
                          </a:solidFill>
                          <a:latin typeface="Arial"/>
                        </a:rPr>
                        <a:t>3.54GB/s</a:t>
                      </a:r>
                      <a:endParaRPr lang="en-US" sz="14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400" b="0" strike="noStrike" spc="-1" dirty="0">
                          <a:solidFill>
                            <a:srgbClr val="000000"/>
                          </a:solidFill>
                          <a:latin typeface="Arial"/>
                        </a:rPr>
                        <a:t>6.26GB/s</a:t>
                      </a:r>
                      <a:endParaRPr lang="en-US" sz="1400" b="0" strike="noStrike" spc="-1" dirty="0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400" b="0" strike="noStrike" spc="-1" dirty="0" smtClean="0">
                          <a:solidFill>
                            <a:srgbClr val="000000"/>
                          </a:solidFill>
                          <a:latin typeface="Arial"/>
                          <a:ea typeface="+mn-ea"/>
                          <a:cs typeface="+mn-cs"/>
                        </a:rPr>
                        <a:t>5.38GB/s</a:t>
                      </a: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</a:tr>
              <a:tr h="3510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4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79.25%</a:t>
                      </a:r>
                      <a:endParaRPr lang="en-US" sz="14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4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78.75%</a:t>
                      </a:r>
                      <a:endParaRPr lang="en-US" sz="14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400" b="0" strike="noStrike" spc="-1">
                          <a:solidFill>
                            <a:srgbClr val="0070C0"/>
                          </a:solidFill>
                          <a:latin typeface="Arial"/>
                        </a:rPr>
                        <a:t>44.25%</a:t>
                      </a:r>
                      <a:endParaRPr lang="en-US" sz="14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400" b="0" strike="noStrike" spc="-1" dirty="0">
                          <a:solidFill>
                            <a:srgbClr val="000000"/>
                          </a:solidFill>
                          <a:latin typeface="Arial"/>
                        </a:rPr>
                        <a:t>78.25%</a:t>
                      </a:r>
                      <a:endParaRPr lang="en-US" sz="1400" b="0" strike="noStrike" spc="-1" dirty="0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67.25%</a:t>
                      </a:r>
                      <a:endParaRPr lang="en-US" dirty="0"/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</a:tr>
              <a:tr h="4914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4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Simultaneous Read/Write</a:t>
                      </a:r>
                      <a:endParaRPr lang="en-US" sz="14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4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11.69GB/s</a:t>
                      </a:r>
                      <a:endParaRPr lang="en-US" sz="14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4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7.74GB/s</a:t>
                      </a:r>
                      <a:endParaRPr lang="en-US" sz="14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1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Not tested</a:t>
                      </a:r>
                      <a:endParaRPr lang="en-US" sz="11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4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4.56GB/s</a:t>
                      </a:r>
                      <a:endParaRPr lang="en-US" sz="14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400" b="0" strike="noStrike" spc="-1" dirty="0">
                          <a:solidFill>
                            <a:srgbClr val="000000"/>
                          </a:solidFill>
                          <a:latin typeface="Arial"/>
                        </a:rPr>
                        <a:t>4.05GB/s</a:t>
                      </a:r>
                      <a:endParaRPr lang="en-US" sz="1400" b="0" strike="noStrike" spc="-1" dirty="0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400" b="0" strike="noStrike" spc="-1" dirty="0" smtClean="0">
                          <a:solidFill>
                            <a:srgbClr val="000000"/>
                          </a:solidFill>
                          <a:latin typeface="Arial"/>
                          <a:ea typeface="+mn-ea"/>
                          <a:cs typeface="+mn-cs"/>
                        </a:rPr>
                        <a:t>7.60GB/s</a:t>
                      </a:r>
                      <a:endParaRPr lang="en-US" sz="1400" b="0" strike="noStrike" spc="-1" dirty="0">
                        <a:solidFill>
                          <a:srgbClr val="000000"/>
                        </a:solidFill>
                        <a:latin typeface="Arial"/>
                        <a:ea typeface="+mn-ea"/>
                        <a:cs typeface="+mn-cs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</a:tr>
            </a:tbl>
          </a:graphicData>
        </a:graphic>
      </p:graphicFrame>
      <p:sp>
        <p:nvSpPr>
          <p:cNvPr id="228" name="CustomShape 9"/>
          <p:cNvSpPr/>
          <p:nvPr/>
        </p:nvSpPr>
        <p:spPr>
          <a:xfrm>
            <a:off x="75240" y="4724280"/>
            <a:ext cx="8916120" cy="1550520"/>
          </a:xfrm>
          <a:prstGeom prst="rect">
            <a:avLst/>
          </a:prstGeom>
          <a:noFill/>
          <a:ln w="6480">
            <a:solidFill>
              <a:srgbClr val="0070C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1" i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NOTE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i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DDR3 Specification: Running at 1066Mhz, BW at 2133Mbps, Bus width x64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i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DDR4 Specification: Running at </a:t>
            </a:r>
            <a:r>
              <a:rPr lang="en-US" sz="1200" b="0" i="1" strike="noStrike" spc="-1" dirty="0" smtClean="0">
                <a:solidFill>
                  <a:srgbClr val="000000"/>
                </a:solidFill>
                <a:latin typeface="Arial"/>
                <a:ea typeface="DejaVu Sans"/>
              </a:rPr>
              <a:t>1066Mhz</a:t>
            </a:r>
            <a:r>
              <a:rPr lang="en-US" sz="1200" b="0" i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, BW at </a:t>
            </a:r>
            <a:r>
              <a:rPr lang="en-US" sz="1200" b="0" i="1" strike="noStrike" spc="-1" dirty="0" smtClean="0">
                <a:solidFill>
                  <a:srgbClr val="000000"/>
                </a:solidFill>
                <a:latin typeface="Arial"/>
                <a:ea typeface="DejaVu Sans"/>
              </a:rPr>
              <a:t>2133Mbps</a:t>
            </a:r>
            <a:r>
              <a:rPr lang="en-US" sz="1200" b="0" i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, Bus width x64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i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ARM based System: </a:t>
            </a:r>
            <a:r>
              <a:rPr lang="en-US" sz="1200" b="0" i="1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Nvidia</a:t>
            </a:r>
            <a:r>
              <a:rPr lang="en-US" sz="1200" b="0" i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en-US" sz="1200" b="0" i="1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Jetson</a:t>
            </a:r>
            <a:r>
              <a:rPr lang="en-US" sz="1200" b="0" i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 Xavier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800" b="0" i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Source @</a:t>
            </a:r>
            <a:endParaRPr lang="en-US" sz="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800" b="0" i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(1) AN 829: PCI Express* Avalon®-MM DMA  Reference Design</a:t>
            </a:r>
            <a:endParaRPr lang="en-US" sz="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800" b="0" i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(2) AN708: PCI Express DMA Reference Design Using External Memory </a:t>
            </a:r>
            <a:endParaRPr lang="en-US" sz="8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CustomShape 1"/>
          <p:cNvSpPr/>
          <p:nvPr/>
        </p:nvSpPr>
        <p:spPr>
          <a:xfrm>
            <a:off x="3904560" y="649296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fld id="{C626D932-92A6-4E04-8871-A4A829BF7807}" type="datetime1">
              <a:rPr lang="en-US" sz="1200" b="0" strike="noStrike" spc="-1">
                <a:solidFill>
                  <a:srgbClr val="8B8B8B"/>
                </a:solidFill>
                <a:latin typeface="Calibri"/>
                <a:ea typeface="DejaVu Sans"/>
              </a:rPr>
              <a:t>10/7/2019</a:t>
            </a:fld>
            <a:endParaRPr lang="en-US" sz="1200" b="0" strike="noStrike" spc="-1">
              <a:latin typeface="Arial"/>
            </a:endParaRPr>
          </a:p>
        </p:txBody>
      </p:sp>
      <p:pic>
        <p:nvPicPr>
          <p:cNvPr id="230" name="Picture 1"/>
          <p:cNvPicPr/>
          <p:nvPr/>
        </p:nvPicPr>
        <p:blipFill>
          <a:blip r:embed="rId3"/>
          <a:stretch/>
        </p:blipFill>
        <p:spPr>
          <a:xfrm>
            <a:off x="0" y="6489720"/>
            <a:ext cx="1065600" cy="354600"/>
          </a:xfrm>
          <a:prstGeom prst="rect">
            <a:avLst/>
          </a:prstGeom>
          <a:ln>
            <a:noFill/>
          </a:ln>
        </p:spPr>
      </p:pic>
      <p:sp>
        <p:nvSpPr>
          <p:cNvPr id="231" name="CustomShape 2"/>
          <p:cNvSpPr/>
          <p:nvPr/>
        </p:nvSpPr>
        <p:spPr>
          <a:xfrm>
            <a:off x="838080" y="6505560"/>
            <a:ext cx="228492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200" b="0" strike="noStrike" spc="-1">
                <a:solidFill>
                  <a:srgbClr val="8B8B8B"/>
                </a:solidFill>
                <a:latin typeface="Calibri"/>
                <a:ea typeface="DejaVu Sans"/>
              </a:rPr>
              <a:t>Copyright © 2019 EBots Inc.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232" name="CustomShape 3"/>
          <p:cNvSpPr/>
          <p:nvPr/>
        </p:nvSpPr>
        <p:spPr>
          <a:xfrm>
            <a:off x="6997680" y="648324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2617C8FE-756A-4452-B05D-DC2F60634FD9}" type="slidenum">
              <a:rPr lang="en-US" sz="1200" b="0" strike="noStrike" spc="-1">
                <a:solidFill>
                  <a:srgbClr val="8B8B8B"/>
                </a:solidFill>
                <a:latin typeface="Calibri"/>
                <a:ea typeface="DejaVu Sans"/>
              </a:rPr>
              <a:t>19</a:t>
            </a:fld>
            <a:endParaRPr lang="en-US" sz="1200" b="0" strike="noStrike" spc="-1">
              <a:latin typeface="Arial"/>
            </a:endParaRPr>
          </a:p>
        </p:txBody>
      </p:sp>
      <p:sp>
        <p:nvSpPr>
          <p:cNvPr id="233" name="CustomShape 4"/>
          <p:cNvSpPr/>
          <p:nvPr/>
        </p:nvSpPr>
        <p:spPr>
          <a:xfrm>
            <a:off x="6095880" y="6492960"/>
            <a:ext cx="266580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200" b="0" strike="noStrike" spc="-1">
                <a:solidFill>
                  <a:srgbClr val="8B8B8B"/>
                </a:solidFill>
                <a:latin typeface="Calibri"/>
                <a:ea typeface="DejaVu Sans"/>
              </a:rPr>
              <a:t>hlam@ebots.com/mkang@ebots.com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234" name="CustomShape 5"/>
          <p:cNvSpPr/>
          <p:nvPr/>
        </p:nvSpPr>
        <p:spPr>
          <a:xfrm>
            <a:off x="0" y="2895480"/>
            <a:ext cx="913284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3600" b="1" strike="noStrike" spc="-1">
                <a:solidFill>
                  <a:srgbClr val="000000"/>
                </a:solidFill>
                <a:latin typeface="Calibri"/>
                <a:ea typeface="DejaVu Sans"/>
              </a:rPr>
              <a:t>THANK YOU</a:t>
            </a:r>
            <a:endParaRPr lang="en-US" sz="36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CustomShape 1"/>
          <p:cNvSpPr/>
          <p:nvPr/>
        </p:nvSpPr>
        <p:spPr>
          <a:xfrm>
            <a:off x="3904560" y="649296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fld id="{ECE5614C-582E-4209-804B-89413346FE9C}" type="datetime1">
              <a:rPr lang="en-US" sz="1200" b="0" strike="noStrike" spc="-1">
                <a:solidFill>
                  <a:srgbClr val="8B8B8B"/>
                </a:solidFill>
                <a:latin typeface="Calibri"/>
                <a:ea typeface="DejaVu Sans"/>
              </a:rPr>
              <a:t>10/7/2019</a:t>
            </a:fld>
            <a:endParaRPr lang="en-US" sz="1200" b="0" strike="noStrike" spc="-1">
              <a:latin typeface="Arial"/>
            </a:endParaRPr>
          </a:p>
        </p:txBody>
      </p:sp>
      <p:pic>
        <p:nvPicPr>
          <p:cNvPr id="51" name="Picture 1"/>
          <p:cNvPicPr/>
          <p:nvPr/>
        </p:nvPicPr>
        <p:blipFill>
          <a:blip r:embed="rId3"/>
          <a:stretch/>
        </p:blipFill>
        <p:spPr>
          <a:xfrm>
            <a:off x="0" y="6489720"/>
            <a:ext cx="1065600" cy="354600"/>
          </a:xfrm>
          <a:prstGeom prst="rect">
            <a:avLst/>
          </a:prstGeom>
          <a:ln>
            <a:noFill/>
          </a:ln>
        </p:spPr>
      </p:pic>
      <p:sp>
        <p:nvSpPr>
          <p:cNvPr id="52" name="CustomShape 2"/>
          <p:cNvSpPr/>
          <p:nvPr/>
        </p:nvSpPr>
        <p:spPr>
          <a:xfrm>
            <a:off x="838080" y="6505560"/>
            <a:ext cx="228492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200" b="0" strike="noStrike" spc="-1">
                <a:solidFill>
                  <a:srgbClr val="8B8B8B"/>
                </a:solidFill>
                <a:latin typeface="Calibri"/>
                <a:ea typeface="DejaVu Sans"/>
              </a:rPr>
              <a:t>Copyright © 2019 EBots Inc.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53" name="CustomShape 3"/>
          <p:cNvSpPr/>
          <p:nvPr/>
        </p:nvSpPr>
        <p:spPr>
          <a:xfrm>
            <a:off x="6997680" y="648324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D1A9BE06-1882-40C5-B130-6E49F2800E0E}" type="slidenum">
              <a:rPr lang="en-US" sz="1200" b="0" strike="noStrike" spc="-1">
                <a:solidFill>
                  <a:srgbClr val="8B8B8B"/>
                </a:solidFill>
                <a:latin typeface="Calibri"/>
                <a:ea typeface="DejaVu Sans"/>
              </a:rPr>
              <a:t>2</a:t>
            </a:fld>
            <a:endParaRPr lang="en-US" sz="1200" b="0" strike="noStrike" spc="-1">
              <a:latin typeface="Arial"/>
            </a:endParaRPr>
          </a:p>
        </p:txBody>
      </p:sp>
      <p:sp>
        <p:nvSpPr>
          <p:cNvPr id="54" name="CustomShape 4"/>
          <p:cNvSpPr/>
          <p:nvPr/>
        </p:nvSpPr>
        <p:spPr>
          <a:xfrm>
            <a:off x="0" y="76320"/>
            <a:ext cx="9142920" cy="637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Calibri"/>
                <a:ea typeface="DejaVu Sans"/>
              </a:rPr>
              <a:t>INTEL ARRIA 10 GX DEV KIT – PCIE GEN3x8 DMA 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55" name="CustomShape 5"/>
          <p:cNvSpPr/>
          <p:nvPr/>
        </p:nvSpPr>
        <p:spPr>
          <a:xfrm>
            <a:off x="6095880" y="6492960"/>
            <a:ext cx="266580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200" b="0" strike="noStrike" spc="-1">
                <a:solidFill>
                  <a:srgbClr val="8B8B8B"/>
                </a:solidFill>
                <a:latin typeface="Calibri"/>
                <a:ea typeface="DejaVu Sans"/>
              </a:rPr>
              <a:t>hlam@ebots.com/mkang@ebots.com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56" name="CustomShape 6"/>
          <p:cNvSpPr/>
          <p:nvPr/>
        </p:nvSpPr>
        <p:spPr>
          <a:xfrm>
            <a:off x="-2520" y="961200"/>
            <a:ext cx="9145440" cy="486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85840" indent="-28476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lang="en-US" sz="1800" b="1" strike="noStrike" spc="-1">
                <a:solidFill>
                  <a:srgbClr val="000000"/>
                </a:solidFill>
                <a:latin typeface="Calibri"/>
                <a:ea typeface="DejaVu Sans"/>
              </a:rPr>
              <a:t>System Set-Up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57" name="CustomShape 7"/>
          <p:cNvSpPr/>
          <p:nvPr/>
        </p:nvSpPr>
        <p:spPr>
          <a:xfrm flipV="1">
            <a:off x="6486120" y="4037760"/>
            <a:ext cx="295560" cy="8377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4A7EBB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58" name="Picture 3"/>
          <p:cNvPicPr/>
          <p:nvPr/>
        </p:nvPicPr>
        <p:blipFill>
          <a:blip r:embed="rId4"/>
          <a:srcRect l="12122" t="15666" r="1279" b="13582"/>
          <a:stretch/>
        </p:blipFill>
        <p:spPr>
          <a:xfrm>
            <a:off x="2747880" y="1295280"/>
            <a:ext cx="5938560" cy="4336200"/>
          </a:xfrm>
          <a:prstGeom prst="rect">
            <a:avLst/>
          </a:prstGeom>
          <a:ln>
            <a:noFill/>
          </a:ln>
        </p:spPr>
      </p:pic>
      <p:sp>
        <p:nvSpPr>
          <p:cNvPr id="59" name="CustomShape 8"/>
          <p:cNvSpPr/>
          <p:nvPr/>
        </p:nvSpPr>
        <p:spPr>
          <a:xfrm>
            <a:off x="304920" y="1607040"/>
            <a:ext cx="2442600" cy="264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AutoNum type="arabicPeriod"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DejaVu Sans"/>
              </a:rPr>
              <a:t>Nvidia Jetson Xavier PCIe Root Port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400" b="0" strike="noStrike" spc="-1"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AutoNum type="arabicPeriod"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DejaVu Sans"/>
              </a:rPr>
              <a:t>FPGA ARRIA 10 GX Dev Kit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400" b="0" strike="noStrike" spc="-1"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AutoNum type="arabicPeriod"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DejaVu Sans"/>
              </a:rPr>
              <a:t>OS: Ubuntu 18.04 Release tegra-l4t-r32.2.0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400" b="0" strike="noStrike" spc="-1"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AutoNum type="arabicPeriod"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DejaVu Sans"/>
              </a:rPr>
              <a:t>Quartus Prime Pro 19.2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Picture 1"/>
          <p:cNvPicPr/>
          <p:nvPr/>
        </p:nvPicPr>
        <p:blipFill>
          <a:blip r:embed="rId3"/>
          <a:srcRect l="23837" t="28042" r="24443" b="14128"/>
          <a:stretch/>
        </p:blipFill>
        <p:spPr>
          <a:xfrm>
            <a:off x="380880" y="1295280"/>
            <a:ext cx="8305560" cy="4831560"/>
          </a:xfrm>
          <a:prstGeom prst="rect">
            <a:avLst/>
          </a:prstGeom>
          <a:ln>
            <a:noFill/>
          </a:ln>
        </p:spPr>
      </p:pic>
      <p:sp>
        <p:nvSpPr>
          <p:cNvPr id="61" name="CustomShape 1"/>
          <p:cNvSpPr/>
          <p:nvPr/>
        </p:nvSpPr>
        <p:spPr>
          <a:xfrm>
            <a:off x="3904560" y="649296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fld id="{639C4A49-0AFA-4D01-A7B2-B4BCDDE4089E}" type="datetime1">
              <a:rPr lang="en-US" sz="1200" b="0" strike="noStrike" spc="-1">
                <a:solidFill>
                  <a:srgbClr val="8B8B8B"/>
                </a:solidFill>
                <a:latin typeface="Calibri"/>
                <a:ea typeface="DejaVu Sans"/>
              </a:rPr>
              <a:t>10/7/2019</a:t>
            </a:fld>
            <a:endParaRPr lang="en-US" sz="1200" b="0" strike="noStrike" spc="-1">
              <a:latin typeface="Arial"/>
            </a:endParaRPr>
          </a:p>
        </p:txBody>
      </p:sp>
      <p:pic>
        <p:nvPicPr>
          <p:cNvPr id="62" name="Picture 1"/>
          <p:cNvPicPr/>
          <p:nvPr/>
        </p:nvPicPr>
        <p:blipFill>
          <a:blip r:embed="rId4"/>
          <a:stretch/>
        </p:blipFill>
        <p:spPr>
          <a:xfrm>
            <a:off x="0" y="6489720"/>
            <a:ext cx="1065600" cy="354600"/>
          </a:xfrm>
          <a:prstGeom prst="rect">
            <a:avLst/>
          </a:prstGeom>
          <a:ln>
            <a:noFill/>
          </a:ln>
        </p:spPr>
      </p:pic>
      <p:sp>
        <p:nvSpPr>
          <p:cNvPr id="63" name="CustomShape 2"/>
          <p:cNvSpPr/>
          <p:nvPr/>
        </p:nvSpPr>
        <p:spPr>
          <a:xfrm>
            <a:off x="838080" y="6505560"/>
            <a:ext cx="228492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200" b="0" strike="noStrike" spc="-1">
                <a:solidFill>
                  <a:srgbClr val="8B8B8B"/>
                </a:solidFill>
                <a:latin typeface="Calibri"/>
                <a:ea typeface="DejaVu Sans"/>
              </a:rPr>
              <a:t>Copyright © 2019 EBots Inc.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64" name="CustomShape 3"/>
          <p:cNvSpPr/>
          <p:nvPr/>
        </p:nvSpPr>
        <p:spPr>
          <a:xfrm>
            <a:off x="6997680" y="648324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7E796114-1E01-4C32-A446-1355FF2271A1}" type="slidenum">
              <a:rPr lang="en-US" sz="1200" b="0" strike="noStrike" spc="-1">
                <a:solidFill>
                  <a:srgbClr val="8B8B8B"/>
                </a:solidFill>
                <a:latin typeface="Calibri"/>
                <a:ea typeface="DejaVu Sans"/>
              </a:rPr>
              <a:t>3</a:t>
            </a:fld>
            <a:endParaRPr lang="en-US" sz="1200" b="0" strike="noStrike" spc="-1">
              <a:latin typeface="Arial"/>
            </a:endParaRPr>
          </a:p>
        </p:txBody>
      </p:sp>
      <p:sp>
        <p:nvSpPr>
          <p:cNvPr id="65" name="CustomShape 4"/>
          <p:cNvSpPr/>
          <p:nvPr/>
        </p:nvSpPr>
        <p:spPr>
          <a:xfrm>
            <a:off x="0" y="76320"/>
            <a:ext cx="9142920" cy="637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Calibri"/>
                <a:ea typeface="DejaVu Sans"/>
              </a:rPr>
              <a:t>INTEL ARRIA 10 GX DEV KIT – PCIE GEN3x8 DMA 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66" name="CustomShape 5"/>
          <p:cNvSpPr/>
          <p:nvPr/>
        </p:nvSpPr>
        <p:spPr>
          <a:xfrm>
            <a:off x="6095880" y="6492960"/>
            <a:ext cx="266580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200" b="0" strike="noStrike" spc="-1">
                <a:solidFill>
                  <a:srgbClr val="8B8B8B"/>
                </a:solidFill>
                <a:latin typeface="Calibri"/>
                <a:ea typeface="DejaVu Sans"/>
              </a:rPr>
              <a:t>hlam@ebots.com/mkang@ebots.com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67" name="CustomShape 6"/>
          <p:cNvSpPr/>
          <p:nvPr/>
        </p:nvSpPr>
        <p:spPr>
          <a:xfrm>
            <a:off x="-2520" y="961200"/>
            <a:ext cx="9145440" cy="486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85840" indent="-28476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lang="en-US" sz="1800" b="1" strike="noStrike" spc="-1">
                <a:solidFill>
                  <a:srgbClr val="000000"/>
                </a:solidFill>
                <a:latin typeface="Calibri"/>
                <a:ea typeface="DejaVu Sans"/>
              </a:rPr>
              <a:t>GITHUB – Configuration Management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68" name="CustomShape 7"/>
          <p:cNvSpPr/>
          <p:nvPr/>
        </p:nvSpPr>
        <p:spPr>
          <a:xfrm>
            <a:off x="304920" y="6093000"/>
            <a:ext cx="4038120" cy="303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b="0" u="sng" strike="noStrike" spc="-1">
                <a:solidFill>
                  <a:srgbClr val="0000FF"/>
                </a:solidFill>
                <a:uFillTx/>
                <a:latin typeface="Arial"/>
                <a:ea typeface="DejaVu Sans"/>
                <a:hlinkClick r:id="rId5"/>
              </a:rPr>
              <a:t>https://</a:t>
            </a:r>
            <a:r>
              <a:rPr lang="en-US" sz="1400" b="0" u="sng" strike="noStrike" spc="-1">
                <a:solidFill>
                  <a:srgbClr val="0000FF"/>
                </a:solidFill>
                <a:uFillTx/>
                <a:latin typeface="Arial"/>
                <a:ea typeface="DejaVu Sans"/>
                <a:hlinkClick r:id="rId5"/>
              </a:rPr>
              <a:t>github.com/ebots-inc/FPGA</a:t>
            </a:r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CustomShape 1"/>
          <p:cNvSpPr/>
          <p:nvPr/>
        </p:nvSpPr>
        <p:spPr>
          <a:xfrm>
            <a:off x="3904560" y="649296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fld id="{F1DF2964-FB6D-446B-8F2B-F7D5929B0EF4}" type="datetime1">
              <a:rPr lang="en-US" sz="1200" b="0" strike="noStrike" spc="-1">
                <a:solidFill>
                  <a:srgbClr val="8B8B8B"/>
                </a:solidFill>
                <a:latin typeface="Calibri"/>
                <a:ea typeface="DejaVu Sans"/>
              </a:rPr>
              <a:t>10/7/2019</a:t>
            </a:fld>
            <a:endParaRPr lang="en-US" sz="1200" b="0" strike="noStrike" spc="-1">
              <a:latin typeface="Arial"/>
            </a:endParaRPr>
          </a:p>
        </p:txBody>
      </p:sp>
      <p:pic>
        <p:nvPicPr>
          <p:cNvPr id="70" name="Picture 1"/>
          <p:cNvPicPr/>
          <p:nvPr/>
        </p:nvPicPr>
        <p:blipFill>
          <a:blip r:embed="rId3"/>
          <a:stretch/>
        </p:blipFill>
        <p:spPr>
          <a:xfrm>
            <a:off x="0" y="6489720"/>
            <a:ext cx="1065600" cy="354600"/>
          </a:xfrm>
          <a:prstGeom prst="rect">
            <a:avLst/>
          </a:prstGeom>
          <a:ln>
            <a:noFill/>
          </a:ln>
        </p:spPr>
      </p:pic>
      <p:sp>
        <p:nvSpPr>
          <p:cNvPr id="71" name="CustomShape 2"/>
          <p:cNvSpPr/>
          <p:nvPr/>
        </p:nvSpPr>
        <p:spPr>
          <a:xfrm>
            <a:off x="838080" y="6505560"/>
            <a:ext cx="228492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200" b="0" strike="noStrike" spc="-1">
                <a:solidFill>
                  <a:srgbClr val="8B8B8B"/>
                </a:solidFill>
                <a:latin typeface="Calibri"/>
                <a:ea typeface="DejaVu Sans"/>
              </a:rPr>
              <a:t>Copyright © 2019 EBots Inc.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72" name="CustomShape 3"/>
          <p:cNvSpPr/>
          <p:nvPr/>
        </p:nvSpPr>
        <p:spPr>
          <a:xfrm>
            <a:off x="6997680" y="648324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43572D08-F727-419A-A1EB-8BDD2785412A}" type="slidenum">
              <a:rPr lang="en-US" sz="1200" b="0" strike="noStrike" spc="-1">
                <a:solidFill>
                  <a:srgbClr val="8B8B8B"/>
                </a:solidFill>
                <a:latin typeface="Calibri"/>
                <a:ea typeface="DejaVu Sans"/>
              </a:rPr>
              <a:t>4</a:t>
            </a:fld>
            <a:endParaRPr lang="en-US" sz="1200" b="0" strike="noStrike" spc="-1">
              <a:latin typeface="Arial"/>
            </a:endParaRPr>
          </a:p>
        </p:txBody>
      </p:sp>
      <p:sp>
        <p:nvSpPr>
          <p:cNvPr id="73" name="CustomShape 4"/>
          <p:cNvSpPr/>
          <p:nvPr/>
        </p:nvSpPr>
        <p:spPr>
          <a:xfrm>
            <a:off x="0" y="76320"/>
            <a:ext cx="9142920" cy="637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Calibri"/>
                <a:ea typeface="DejaVu Sans"/>
              </a:rPr>
              <a:t>INTEL ARRIA 10 GX DEV KIT – PCIE GEN3x8 DMA 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74" name="CustomShape 5"/>
          <p:cNvSpPr/>
          <p:nvPr/>
        </p:nvSpPr>
        <p:spPr>
          <a:xfrm>
            <a:off x="6095880" y="6492960"/>
            <a:ext cx="266580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200" b="0" strike="noStrike" spc="-1">
                <a:solidFill>
                  <a:srgbClr val="8B8B8B"/>
                </a:solidFill>
                <a:latin typeface="Calibri"/>
                <a:ea typeface="DejaVu Sans"/>
              </a:rPr>
              <a:t>hlam@ebots.com/mkang@ebots.com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75" name="CustomShape 6"/>
          <p:cNvSpPr/>
          <p:nvPr/>
        </p:nvSpPr>
        <p:spPr>
          <a:xfrm>
            <a:off x="-2520" y="961200"/>
            <a:ext cx="9145440" cy="486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85840" indent="-28476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lang="en-US" sz="1800" b="1" strike="noStrike" spc="-1">
                <a:solidFill>
                  <a:srgbClr val="000000"/>
                </a:solidFill>
                <a:latin typeface="Calibri"/>
                <a:ea typeface="DejaVu Sans"/>
              </a:rPr>
              <a:t>FPGA – Hard IP PCIE Configuration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76" name="Picture 2"/>
          <p:cNvPicPr/>
          <p:nvPr/>
        </p:nvPicPr>
        <p:blipFill>
          <a:blip r:embed="rId4"/>
          <a:srcRect t="4987" b="6002"/>
          <a:stretch/>
        </p:blipFill>
        <p:spPr>
          <a:xfrm>
            <a:off x="400680" y="1371600"/>
            <a:ext cx="8393400" cy="4876560"/>
          </a:xfrm>
          <a:prstGeom prst="rect">
            <a:avLst/>
          </a:prstGeom>
          <a:ln>
            <a:noFill/>
          </a:ln>
        </p:spPr>
      </p:pic>
      <p:sp>
        <p:nvSpPr>
          <p:cNvPr id="77" name="CustomShape 7"/>
          <p:cNvSpPr/>
          <p:nvPr/>
        </p:nvSpPr>
        <p:spPr>
          <a:xfrm>
            <a:off x="4952160" y="3975120"/>
            <a:ext cx="3822840" cy="820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FF0000"/>
                </a:solidFill>
                <a:latin typeface="Arial"/>
                <a:ea typeface="DejaVu Sans"/>
              </a:rPr>
              <a:t>App I/F: Avalon-MM with DMA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FF0000"/>
                </a:solidFill>
                <a:latin typeface="Arial"/>
                <a:ea typeface="DejaVu Sans"/>
              </a:rPr>
              <a:t>IP mode: Gen3:x8, i/f 256 bit, 250Mhz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FF0000"/>
                </a:solidFill>
                <a:latin typeface="Arial"/>
                <a:ea typeface="DejaVu Sans"/>
              </a:rPr>
              <a:t>Port: Native Endpoint</a:t>
            </a:r>
            <a:endParaRPr lang="en-US" sz="16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CustomShape 1"/>
          <p:cNvSpPr/>
          <p:nvPr/>
        </p:nvSpPr>
        <p:spPr>
          <a:xfrm>
            <a:off x="3904560" y="649296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fld id="{30F124AB-9A67-421F-8747-35DE9402A128}" type="datetime1">
              <a:rPr lang="en-US" sz="1200" b="0" strike="noStrike" spc="-1">
                <a:solidFill>
                  <a:srgbClr val="8B8B8B"/>
                </a:solidFill>
                <a:latin typeface="Calibri"/>
                <a:ea typeface="DejaVu Sans"/>
              </a:rPr>
              <a:t>10/7/2019</a:t>
            </a:fld>
            <a:endParaRPr lang="en-US" sz="1200" b="0" strike="noStrike" spc="-1">
              <a:latin typeface="Arial"/>
            </a:endParaRPr>
          </a:p>
        </p:txBody>
      </p:sp>
      <p:pic>
        <p:nvPicPr>
          <p:cNvPr id="79" name="Picture 1"/>
          <p:cNvPicPr/>
          <p:nvPr/>
        </p:nvPicPr>
        <p:blipFill>
          <a:blip r:embed="rId3"/>
          <a:stretch/>
        </p:blipFill>
        <p:spPr>
          <a:xfrm>
            <a:off x="0" y="6489720"/>
            <a:ext cx="1065600" cy="354600"/>
          </a:xfrm>
          <a:prstGeom prst="rect">
            <a:avLst/>
          </a:prstGeom>
          <a:ln>
            <a:noFill/>
          </a:ln>
        </p:spPr>
      </p:pic>
      <p:sp>
        <p:nvSpPr>
          <p:cNvPr id="80" name="CustomShape 2"/>
          <p:cNvSpPr/>
          <p:nvPr/>
        </p:nvSpPr>
        <p:spPr>
          <a:xfrm>
            <a:off x="838080" y="6505560"/>
            <a:ext cx="228492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200" b="0" strike="noStrike" spc="-1">
                <a:solidFill>
                  <a:srgbClr val="8B8B8B"/>
                </a:solidFill>
                <a:latin typeface="Calibri"/>
                <a:ea typeface="DejaVu Sans"/>
              </a:rPr>
              <a:t>Copyright © 2019 EBots Inc.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81" name="CustomShape 3"/>
          <p:cNvSpPr/>
          <p:nvPr/>
        </p:nvSpPr>
        <p:spPr>
          <a:xfrm>
            <a:off x="6997680" y="648324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AC75271D-B0E1-4ABB-893E-EFC6E7514394}" type="slidenum">
              <a:rPr lang="en-US" sz="1200" b="0" strike="noStrike" spc="-1">
                <a:solidFill>
                  <a:srgbClr val="8B8B8B"/>
                </a:solidFill>
                <a:latin typeface="Calibri"/>
                <a:ea typeface="DejaVu Sans"/>
              </a:rPr>
              <a:t>5</a:t>
            </a:fld>
            <a:endParaRPr lang="en-US" sz="1200" b="0" strike="noStrike" spc="-1">
              <a:latin typeface="Arial"/>
            </a:endParaRPr>
          </a:p>
        </p:txBody>
      </p:sp>
      <p:sp>
        <p:nvSpPr>
          <p:cNvPr id="82" name="CustomShape 4"/>
          <p:cNvSpPr/>
          <p:nvPr/>
        </p:nvSpPr>
        <p:spPr>
          <a:xfrm>
            <a:off x="0" y="76320"/>
            <a:ext cx="9142920" cy="637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Calibri"/>
                <a:ea typeface="DejaVu Sans"/>
              </a:rPr>
              <a:t>INTEL ARRIA 10 GX DEV KIT – PCIE GEN3x8 DMA 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83" name="CustomShape 5"/>
          <p:cNvSpPr/>
          <p:nvPr/>
        </p:nvSpPr>
        <p:spPr>
          <a:xfrm>
            <a:off x="6095880" y="6492960"/>
            <a:ext cx="266580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200" b="0" strike="noStrike" spc="-1">
                <a:solidFill>
                  <a:srgbClr val="8B8B8B"/>
                </a:solidFill>
                <a:latin typeface="Calibri"/>
                <a:ea typeface="DejaVu Sans"/>
              </a:rPr>
              <a:t>hlam@ebots.com/mkang@ebots.com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84" name="CustomShape 6"/>
          <p:cNvSpPr/>
          <p:nvPr/>
        </p:nvSpPr>
        <p:spPr>
          <a:xfrm>
            <a:off x="-2520" y="961200"/>
            <a:ext cx="9145440" cy="486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85840" indent="-28476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lang="en-US" sz="1800" b="1" strike="noStrike" spc="-1">
                <a:solidFill>
                  <a:srgbClr val="000000"/>
                </a:solidFill>
                <a:latin typeface="Calibri"/>
                <a:ea typeface="DejaVu Sans"/>
              </a:rPr>
              <a:t>FPGA – Hard IP PCIE Configuration (cont.)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85" name="Picture 1"/>
          <p:cNvPicPr/>
          <p:nvPr/>
        </p:nvPicPr>
        <p:blipFill>
          <a:blip r:embed="rId4"/>
          <a:srcRect l="15624" t="7654" b="29008"/>
          <a:stretch/>
        </p:blipFill>
        <p:spPr>
          <a:xfrm>
            <a:off x="329760" y="1371600"/>
            <a:ext cx="8662320" cy="4952520"/>
          </a:xfrm>
          <a:prstGeom prst="rect">
            <a:avLst/>
          </a:prstGeom>
          <a:ln>
            <a:noFill/>
          </a:ln>
        </p:spPr>
      </p:pic>
      <p:sp>
        <p:nvSpPr>
          <p:cNvPr id="86" name="CustomShape 7"/>
          <p:cNvSpPr/>
          <p:nvPr/>
        </p:nvSpPr>
        <p:spPr>
          <a:xfrm>
            <a:off x="4570560" y="4648320"/>
            <a:ext cx="3822840" cy="820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FF0000"/>
                </a:solidFill>
                <a:latin typeface="Arial"/>
                <a:ea typeface="DejaVu Sans"/>
              </a:rPr>
              <a:t>BAR0: 64-bit prefetchable memory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FF0000"/>
                </a:solidFill>
                <a:latin typeface="Arial"/>
                <a:ea typeface="DejaVu Sans"/>
              </a:rPr>
              <a:t>BAR2: 64-bit prefetchable memory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FF0000"/>
                </a:solidFill>
                <a:latin typeface="Arial"/>
                <a:ea typeface="DejaVu Sans"/>
              </a:rPr>
              <a:t>BAR1,3,4,5: disable</a:t>
            </a:r>
            <a:endParaRPr lang="en-US" sz="16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CustomShape 1"/>
          <p:cNvSpPr/>
          <p:nvPr/>
        </p:nvSpPr>
        <p:spPr>
          <a:xfrm>
            <a:off x="3904560" y="649296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fld id="{217ACBCD-F4AF-4EE6-875E-BF370407226A}" type="datetime1">
              <a:rPr lang="en-US" sz="1200" b="0" strike="noStrike" spc="-1">
                <a:solidFill>
                  <a:srgbClr val="8B8B8B"/>
                </a:solidFill>
                <a:latin typeface="Calibri"/>
                <a:ea typeface="DejaVu Sans"/>
              </a:rPr>
              <a:t>10/7/2019</a:t>
            </a:fld>
            <a:endParaRPr lang="en-US" sz="1200" b="0" strike="noStrike" spc="-1">
              <a:latin typeface="Arial"/>
            </a:endParaRPr>
          </a:p>
        </p:txBody>
      </p:sp>
      <p:pic>
        <p:nvPicPr>
          <p:cNvPr id="88" name="Picture 1"/>
          <p:cNvPicPr/>
          <p:nvPr/>
        </p:nvPicPr>
        <p:blipFill>
          <a:blip r:embed="rId3"/>
          <a:stretch/>
        </p:blipFill>
        <p:spPr>
          <a:xfrm>
            <a:off x="0" y="6489720"/>
            <a:ext cx="1065600" cy="354600"/>
          </a:xfrm>
          <a:prstGeom prst="rect">
            <a:avLst/>
          </a:prstGeom>
          <a:ln>
            <a:noFill/>
          </a:ln>
        </p:spPr>
      </p:pic>
      <p:sp>
        <p:nvSpPr>
          <p:cNvPr id="89" name="CustomShape 2"/>
          <p:cNvSpPr/>
          <p:nvPr/>
        </p:nvSpPr>
        <p:spPr>
          <a:xfrm>
            <a:off x="838080" y="6505560"/>
            <a:ext cx="228492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200" b="0" strike="noStrike" spc="-1">
                <a:solidFill>
                  <a:srgbClr val="8B8B8B"/>
                </a:solidFill>
                <a:latin typeface="Calibri"/>
                <a:ea typeface="DejaVu Sans"/>
              </a:rPr>
              <a:t>Copyright © 2019 EBots Inc.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90" name="CustomShape 3"/>
          <p:cNvSpPr/>
          <p:nvPr/>
        </p:nvSpPr>
        <p:spPr>
          <a:xfrm>
            <a:off x="6997680" y="648324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3418258D-40A3-4E90-8081-617D49F405F9}" type="slidenum">
              <a:rPr lang="en-US" sz="1200" b="0" strike="noStrike" spc="-1">
                <a:solidFill>
                  <a:srgbClr val="8B8B8B"/>
                </a:solidFill>
                <a:latin typeface="Calibri"/>
                <a:ea typeface="DejaVu Sans"/>
              </a:rPr>
              <a:t>6</a:t>
            </a:fld>
            <a:endParaRPr lang="en-US" sz="1200" b="0" strike="noStrike" spc="-1">
              <a:latin typeface="Arial"/>
            </a:endParaRPr>
          </a:p>
        </p:txBody>
      </p:sp>
      <p:sp>
        <p:nvSpPr>
          <p:cNvPr id="91" name="CustomShape 4"/>
          <p:cNvSpPr/>
          <p:nvPr/>
        </p:nvSpPr>
        <p:spPr>
          <a:xfrm>
            <a:off x="0" y="76320"/>
            <a:ext cx="9142920" cy="637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Calibri"/>
                <a:ea typeface="DejaVu Sans"/>
              </a:rPr>
              <a:t>INTEL ARRIA 10 GX DEV KIT – PCIE GEN3x8 DMA 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92" name="CustomShape 5"/>
          <p:cNvSpPr/>
          <p:nvPr/>
        </p:nvSpPr>
        <p:spPr>
          <a:xfrm>
            <a:off x="6095880" y="6492960"/>
            <a:ext cx="266580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200" b="0" strike="noStrike" spc="-1">
                <a:solidFill>
                  <a:srgbClr val="8B8B8B"/>
                </a:solidFill>
                <a:latin typeface="Calibri"/>
                <a:ea typeface="DejaVu Sans"/>
              </a:rPr>
              <a:t>hlam@ebots.com/mkang@ebots.com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93" name="CustomShape 6"/>
          <p:cNvSpPr/>
          <p:nvPr/>
        </p:nvSpPr>
        <p:spPr>
          <a:xfrm>
            <a:off x="-2520" y="961200"/>
            <a:ext cx="9145440" cy="486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85840" indent="-28476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lang="en-US" sz="1800" b="1" strike="noStrike" spc="-1">
                <a:solidFill>
                  <a:srgbClr val="000000"/>
                </a:solidFill>
                <a:latin typeface="Calibri"/>
                <a:ea typeface="DejaVu Sans"/>
              </a:rPr>
              <a:t>FPGA – Hard IP PCIE Configuration (cont.)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94" name="Picture 1"/>
          <p:cNvPicPr/>
          <p:nvPr/>
        </p:nvPicPr>
        <p:blipFill>
          <a:blip r:embed="rId4"/>
          <a:srcRect l="15591" t="6992" b="27080"/>
          <a:stretch/>
        </p:blipFill>
        <p:spPr>
          <a:xfrm>
            <a:off x="380880" y="1460520"/>
            <a:ext cx="8457840" cy="4787640"/>
          </a:xfrm>
          <a:prstGeom prst="rect">
            <a:avLst/>
          </a:prstGeom>
          <a:ln>
            <a:noFill/>
          </a:ln>
        </p:spPr>
      </p:pic>
      <p:sp>
        <p:nvSpPr>
          <p:cNvPr id="95" name="CustomShape 7"/>
          <p:cNvSpPr/>
          <p:nvPr/>
        </p:nvSpPr>
        <p:spPr>
          <a:xfrm>
            <a:off x="4324320" y="5010120"/>
            <a:ext cx="3822840" cy="1063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FF0000"/>
                </a:solidFill>
                <a:latin typeface="Arial"/>
                <a:ea typeface="DejaVu Sans"/>
              </a:rPr>
              <a:t>Vendor ID: 0x1172 </a:t>
            </a:r>
            <a:r>
              <a:rPr lang="en-US" sz="1600" b="0" strike="noStrike" spc="-1">
                <a:solidFill>
                  <a:srgbClr val="FF0000"/>
                </a:solidFill>
                <a:latin typeface="Wingdings"/>
                <a:ea typeface="DejaVu Sans"/>
              </a:rPr>
              <a:t></a:t>
            </a:r>
            <a:r>
              <a:rPr lang="en-US" sz="1600" b="0" strike="noStrike" spc="-1">
                <a:solidFill>
                  <a:srgbClr val="FF0000"/>
                </a:solidFill>
                <a:latin typeface="Arial"/>
                <a:ea typeface="DejaVu Sans"/>
              </a:rPr>
              <a:t> Intel ID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FF0000"/>
                </a:solidFill>
                <a:latin typeface="Arial"/>
                <a:ea typeface="DejaVu Sans"/>
              </a:rPr>
              <a:t>Device ID: 0xe003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FF0000"/>
                </a:solidFill>
                <a:latin typeface="Arial"/>
                <a:ea typeface="DejaVu Sans"/>
              </a:rPr>
              <a:t>Revision ID: 0x1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FF0000"/>
                </a:solidFill>
                <a:latin typeface="Arial"/>
                <a:ea typeface="DejaVu Sans"/>
              </a:rPr>
              <a:t>Class code: 0x00ff0000</a:t>
            </a:r>
            <a:endParaRPr lang="en-US" sz="16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CustomShape 1"/>
          <p:cNvSpPr/>
          <p:nvPr/>
        </p:nvSpPr>
        <p:spPr>
          <a:xfrm>
            <a:off x="3904560" y="649296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fld id="{F6EBD386-F656-43EF-95FD-8435642CB9F8}" type="datetime1">
              <a:rPr lang="en-US" sz="1200" b="0" strike="noStrike" spc="-1">
                <a:solidFill>
                  <a:srgbClr val="8B8B8B"/>
                </a:solidFill>
                <a:latin typeface="Calibri"/>
                <a:ea typeface="DejaVu Sans"/>
              </a:rPr>
              <a:t>10/7/2019</a:t>
            </a:fld>
            <a:endParaRPr lang="en-US" sz="1200" b="0" strike="noStrike" spc="-1">
              <a:latin typeface="Arial"/>
            </a:endParaRPr>
          </a:p>
        </p:txBody>
      </p:sp>
      <p:pic>
        <p:nvPicPr>
          <p:cNvPr id="97" name="Picture 1"/>
          <p:cNvPicPr/>
          <p:nvPr/>
        </p:nvPicPr>
        <p:blipFill>
          <a:blip r:embed="rId3"/>
          <a:stretch/>
        </p:blipFill>
        <p:spPr>
          <a:xfrm>
            <a:off x="0" y="6489720"/>
            <a:ext cx="1065600" cy="354600"/>
          </a:xfrm>
          <a:prstGeom prst="rect">
            <a:avLst/>
          </a:prstGeom>
          <a:ln>
            <a:noFill/>
          </a:ln>
        </p:spPr>
      </p:pic>
      <p:sp>
        <p:nvSpPr>
          <p:cNvPr id="98" name="CustomShape 2"/>
          <p:cNvSpPr/>
          <p:nvPr/>
        </p:nvSpPr>
        <p:spPr>
          <a:xfrm>
            <a:off x="838080" y="6505560"/>
            <a:ext cx="228492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200" b="0" strike="noStrike" spc="-1">
                <a:solidFill>
                  <a:srgbClr val="8B8B8B"/>
                </a:solidFill>
                <a:latin typeface="Calibri"/>
                <a:ea typeface="DejaVu Sans"/>
              </a:rPr>
              <a:t>Copyright © 2019 EBots Inc.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99" name="CustomShape 3"/>
          <p:cNvSpPr/>
          <p:nvPr/>
        </p:nvSpPr>
        <p:spPr>
          <a:xfrm>
            <a:off x="6997680" y="648324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5E2AC5EB-4F84-44A7-B03D-4F2E8966E099}" type="slidenum">
              <a:rPr lang="en-US" sz="1200" b="0" strike="noStrike" spc="-1">
                <a:solidFill>
                  <a:srgbClr val="8B8B8B"/>
                </a:solidFill>
                <a:latin typeface="Calibri"/>
                <a:ea typeface="DejaVu Sans"/>
              </a:rPr>
              <a:t>7</a:t>
            </a:fld>
            <a:endParaRPr lang="en-US" sz="1200" b="0" strike="noStrike" spc="-1">
              <a:latin typeface="Arial"/>
            </a:endParaRPr>
          </a:p>
        </p:txBody>
      </p:sp>
      <p:sp>
        <p:nvSpPr>
          <p:cNvPr id="100" name="CustomShape 4"/>
          <p:cNvSpPr/>
          <p:nvPr/>
        </p:nvSpPr>
        <p:spPr>
          <a:xfrm>
            <a:off x="0" y="76320"/>
            <a:ext cx="9142920" cy="637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Calibri"/>
                <a:ea typeface="DejaVu Sans"/>
              </a:rPr>
              <a:t>INTEL ARRIA 10 GX DEV KIT – PCIE GEN3x8 DMA 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01" name="CustomShape 5"/>
          <p:cNvSpPr/>
          <p:nvPr/>
        </p:nvSpPr>
        <p:spPr>
          <a:xfrm>
            <a:off x="6095880" y="6492960"/>
            <a:ext cx="266580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200" b="0" strike="noStrike" spc="-1">
                <a:solidFill>
                  <a:srgbClr val="8B8B8B"/>
                </a:solidFill>
                <a:latin typeface="Calibri"/>
                <a:ea typeface="DejaVu Sans"/>
              </a:rPr>
              <a:t>hlam@ebots.com/mkang@ebots.com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102" name="CustomShape 6"/>
          <p:cNvSpPr/>
          <p:nvPr/>
        </p:nvSpPr>
        <p:spPr>
          <a:xfrm>
            <a:off x="-2520" y="961200"/>
            <a:ext cx="9145440" cy="486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85840" indent="-28476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lang="en-US" sz="1800" b="1" strike="noStrike" spc="-1">
                <a:solidFill>
                  <a:srgbClr val="000000"/>
                </a:solidFill>
                <a:latin typeface="Calibri"/>
                <a:ea typeface="DejaVu Sans"/>
              </a:rPr>
              <a:t>FPGA – Memory Map</a:t>
            </a:r>
            <a:endParaRPr lang="en-US" sz="1800" b="0" strike="noStrike" spc="-1">
              <a:latin typeface="Arial"/>
            </a:endParaRPr>
          </a:p>
        </p:txBody>
      </p:sp>
      <p:grpSp>
        <p:nvGrpSpPr>
          <p:cNvPr id="103" name="Group 7"/>
          <p:cNvGrpSpPr/>
          <p:nvPr/>
        </p:nvGrpSpPr>
        <p:grpSpPr>
          <a:xfrm>
            <a:off x="35640" y="1371600"/>
            <a:ext cx="9176760" cy="2509920"/>
            <a:chOff x="35640" y="1371600"/>
            <a:chExt cx="9176760" cy="2509920"/>
          </a:xfrm>
        </p:grpSpPr>
        <p:pic>
          <p:nvPicPr>
            <p:cNvPr id="104" name="Picture 1"/>
            <p:cNvPicPr/>
            <p:nvPr/>
          </p:nvPicPr>
          <p:blipFill>
            <a:blip r:embed="rId4"/>
            <a:srcRect t="7423" r="-720" b="46604"/>
            <a:stretch/>
          </p:blipFill>
          <p:spPr>
            <a:xfrm>
              <a:off x="35640" y="1371600"/>
              <a:ext cx="9176760" cy="2186640"/>
            </a:xfrm>
            <a:prstGeom prst="rect">
              <a:avLst/>
            </a:prstGeom>
            <a:ln>
              <a:noFill/>
            </a:ln>
          </p:spPr>
        </p:pic>
        <p:sp>
          <p:nvSpPr>
            <p:cNvPr id="105" name="CustomShape 8"/>
            <p:cNvSpPr/>
            <p:nvPr/>
          </p:nvSpPr>
          <p:spPr>
            <a:xfrm>
              <a:off x="2037240" y="3547800"/>
              <a:ext cx="5866920" cy="3337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600" b="0" strike="noStrike" spc="-1">
                  <a:solidFill>
                    <a:srgbClr val="FF0000"/>
                  </a:solidFill>
                  <a:latin typeface="Arial"/>
                  <a:ea typeface="DejaVu Sans"/>
                </a:rPr>
                <a:t>dma_rd_master: 0x0000_0000_0000_0000 </a:t>
              </a:r>
              <a:r>
                <a:rPr lang="en-US" sz="1600" b="0" strike="noStrike" spc="-1">
                  <a:solidFill>
                    <a:srgbClr val="FF0000"/>
                  </a:solidFill>
                  <a:latin typeface="Wingdings"/>
                  <a:ea typeface="DejaVu Sans"/>
                </a:rPr>
                <a:t></a:t>
              </a:r>
              <a:r>
                <a:rPr lang="en-US" sz="1600" b="0" strike="noStrike" spc="-1">
                  <a:solidFill>
                    <a:srgbClr val="FF0000"/>
                  </a:solidFill>
                  <a:latin typeface="Arial"/>
                  <a:ea typeface="DejaVu Sans"/>
                </a:rPr>
                <a:t> 0xffff_ffff_ffff_ffff</a:t>
              </a:r>
              <a:endParaRPr lang="en-US" sz="1600" b="0" strike="noStrike" spc="-1">
                <a:latin typeface="Arial"/>
              </a:endParaRPr>
            </a:p>
          </p:txBody>
        </p:sp>
      </p:grpSp>
      <p:grpSp>
        <p:nvGrpSpPr>
          <p:cNvPr id="106" name="Group 9"/>
          <p:cNvGrpSpPr/>
          <p:nvPr/>
        </p:nvGrpSpPr>
        <p:grpSpPr>
          <a:xfrm>
            <a:off x="35640" y="4005000"/>
            <a:ext cx="9087120" cy="2467080"/>
            <a:chOff x="35640" y="4005000"/>
            <a:chExt cx="9087120" cy="2467080"/>
          </a:xfrm>
        </p:grpSpPr>
        <p:pic>
          <p:nvPicPr>
            <p:cNvPr id="107" name="Picture 10"/>
            <p:cNvPicPr/>
            <p:nvPr/>
          </p:nvPicPr>
          <p:blipFill>
            <a:blip r:embed="rId5"/>
            <a:srcRect t="6968" b="49995"/>
            <a:stretch/>
          </p:blipFill>
          <p:spPr>
            <a:xfrm>
              <a:off x="35640" y="4005000"/>
              <a:ext cx="9087120" cy="2133360"/>
            </a:xfrm>
            <a:prstGeom prst="rect">
              <a:avLst/>
            </a:prstGeom>
            <a:ln>
              <a:noFill/>
            </a:ln>
          </p:spPr>
        </p:pic>
        <p:sp>
          <p:nvSpPr>
            <p:cNvPr id="108" name="CustomShape 10"/>
            <p:cNvSpPr/>
            <p:nvPr/>
          </p:nvSpPr>
          <p:spPr>
            <a:xfrm>
              <a:off x="2057400" y="6138360"/>
              <a:ext cx="5866920" cy="3337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600" b="0" strike="noStrike" spc="-1">
                  <a:solidFill>
                    <a:srgbClr val="FF0000"/>
                  </a:solidFill>
                  <a:latin typeface="Arial"/>
                  <a:ea typeface="DejaVu Sans"/>
                </a:rPr>
                <a:t>dma_wr_master: 0x0000_0000_0000_0000 </a:t>
              </a:r>
              <a:r>
                <a:rPr lang="en-US" sz="1600" b="0" strike="noStrike" spc="-1">
                  <a:solidFill>
                    <a:srgbClr val="FF0000"/>
                  </a:solidFill>
                  <a:latin typeface="Wingdings"/>
                  <a:ea typeface="DejaVu Sans"/>
                </a:rPr>
                <a:t></a:t>
              </a:r>
              <a:r>
                <a:rPr lang="en-US" sz="1600" b="0" strike="noStrike" spc="-1">
                  <a:solidFill>
                    <a:srgbClr val="FF0000"/>
                  </a:solidFill>
                  <a:latin typeface="Arial"/>
                  <a:ea typeface="DejaVu Sans"/>
                </a:rPr>
                <a:t> 0xffff_ffff_ffff_ffff</a:t>
              </a:r>
              <a:endParaRPr lang="en-US" sz="1600" b="0" strike="noStrike" spc="-1">
                <a:latin typeface="Arial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CustomShape 1"/>
          <p:cNvSpPr/>
          <p:nvPr/>
        </p:nvSpPr>
        <p:spPr>
          <a:xfrm>
            <a:off x="3904560" y="649296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fld id="{DE962503-099F-4DCE-8E44-CA5847879BF6}" type="datetime1">
              <a:rPr lang="en-US" sz="1200" b="0" strike="noStrike" spc="-1">
                <a:solidFill>
                  <a:srgbClr val="8B8B8B"/>
                </a:solidFill>
                <a:latin typeface="Calibri"/>
                <a:ea typeface="DejaVu Sans"/>
              </a:rPr>
              <a:t>10/7/2019</a:t>
            </a:fld>
            <a:endParaRPr lang="en-US" sz="1200" b="0" strike="noStrike" spc="-1">
              <a:latin typeface="Arial"/>
            </a:endParaRPr>
          </a:p>
        </p:txBody>
      </p:sp>
      <p:pic>
        <p:nvPicPr>
          <p:cNvPr id="110" name="Picture 1"/>
          <p:cNvPicPr/>
          <p:nvPr/>
        </p:nvPicPr>
        <p:blipFill>
          <a:blip r:embed="rId3"/>
          <a:stretch/>
        </p:blipFill>
        <p:spPr>
          <a:xfrm>
            <a:off x="0" y="6489720"/>
            <a:ext cx="1065600" cy="354600"/>
          </a:xfrm>
          <a:prstGeom prst="rect">
            <a:avLst/>
          </a:prstGeom>
          <a:ln>
            <a:noFill/>
          </a:ln>
        </p:spPr>
      </p:pic>
      <p:sp>
        <p:nvSpPr>
          <p:cNvPr id="111" name="CustomShape 2"/>
          <p:cNvSpPr/>
          <p:nvPr/>
        </p:nvSpPr>
        <p:spPr>
          <a:xfrm>
            <a:off x="838080" y="6505560"/>
            <a:ext cx="228492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200" b="0" strike="noStrike" spc="-1">
                <a:solidFill>
                  <a:srgbClr val="8B8B8B"/>
                </a:solidFill>
                <a:latin typeface="Calibri"/>
                <a:ea typeface="DejaVu Sans"/>
              </a:rPr>
              <a:t>Copyright © 2019 EBots Inc.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112" name="CustomShape 3"/>
          <p:cNvSpPr/>
          <p:nvPr/>
        </p:nvSpPr>
        <p:spPr>
          <a:xfrm>
            <a:off x="6997680" y="648324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6D298A64-FB93-4D19-8BCC-E85C7E3D8141}" type="slidenum">
              <a:rPr lang="en-US" sz="1200" b="0" strike="noStrike" spc="-1">
                <a:solidFill>
                  <a:srgbClr val="8B8B8B"/>
                </a:solidFill>
                <a:latin typeface="Calibri"/>
                <a:ea typeface="DejaVu Sans"/>
              </a:rPr>
              <a:t>8</a:t>
            </a:fld>
            <a:endParaRPr lang="en-US" sz="1200" b="0" strike="noStrike" spc="-1">
              <a:latin typeface="Arial"/>
            </a:endParaRPr>
          </a:p>
        </p:txBody>
      </p:sp>
      <p:sp>
        <p:nvSpPr>
          <p:cNvPr id="113" name="CustomShape 4"/>
          <p:cNvSpPr/>
          <p:nvPr/>
        </p:nvSpPr>
        <p:spPr>
          <a:xfrm>
            <a:off x="0" y="76320"/>
            <a:ext cx="9142920" cy="637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Calibri"/>
                <a:ea typeface="DejaVu Sans"/>
              </a:rPr>
              <a:t>INTEL ARRIA 10 GX DEV KIT – PCIE GEN3x8 DMA 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14" name="CustomShape 5"/>
          <p:cNvSpPr/>
          <p:nvPr/>
        </p:nvSpPr>
        <p:spPr>
          <a:xfrm>
            <a:off x="6095880" y="6492960"/>
            <a:ext cx="266580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200" b="0" strike="noStrike" spc="-1">
                <a:solidFill>
                  <a:srgbClr val="8B8B8B"/>
                </a:solidFill>
                <a:latin typeface="Calibri"/>
                <a:ea typeface="DejaVu Sans"/>
              </a:rPr>
              <a:t>hlam@ebots.com/mkang@ebots.com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115" name="CustomShape 6"/>
          <p:cNvSpPr/>
          <p:nvPr/>
        </p:nvSpPr>
        <p:spPr>
          <a:xfrm>
            <a:off x="-2520" y="961200"/>
            <a:ext cx="9145440" cy="486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85840" indent="-28476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lang="en-US" sz="1800" b="1" strike="noStrike" spc="-1">
                <a:solidFill>
                  <a:srgbClr val="000000"/>
                </a:solidFill>
                <a:latin typeface="Calibri"/>
                <a:ea typeface="DejaVu Sans"/>
              </a:rPr>
              <a:t>FPGA – Memory Map (cont.)</a:t>
            </a:r>
            <a:endParaRPr lang="en-US" sz="1800" b="0" strike="noStrike" spc="-1">
              <a:latin typeface="Arial"/>
            </a:endParaRPr>
          </a:p>
        </p:txBody>
      </p:sp>
      <p:grpSp>
        <p:nvGrpSpPr>
          <p:cNvPr id="116" name="Group 7"/>
          <p:cNvGrpSpPr/>
          <p:nvPr/>
        </p:nvGrpSpPr>
        <p:grpSpPr>
          <a:xfrm>
            <a:off x="-2520" y="1447920"/>
            <a:ext cx="9125280" cy="2433600"/>
            <a:chOff x="-2520" y="1447920"/>
            <a:chExt cx="9125280" cy="2433600"/>
          </a:xfrm>
        </p:grpSpPr>
        <p:pic>
          <p:nvPicPr>
            <p:cNvPr id="117" name="Picture 1"/>
            <p:cNvPicPr/>
            <p:nvPr/>
          </p:nvPicPr>
          <p:blipFill>
            <a:blip r:embed="rId4"/>
            <a:srcRect t="7839" b="49995"/>
            <a:stretch/>
          </p:blipFill>
          <p:spPr>
            <a:xfrm>
              <a:off x="-2520" y="1447920"/>
              <a:ext cx="9125280" cy="2099520"/>
            </a:xfrm>
            <a:prstGeom prst="rect">
              <a:avLst/>
            </a:prstGeom>
            <a:ln>
              <a:noFill/>
            </a:ln>
          </p:spPr>
        </p:pic>
        <p:sp>
          <p:nvSpPr>
            <p:cNvPr id="118" name="CustomShape 8"/>
            <p:cNvSpPr/>
            <p:nvPr/>
          </p:nvSpPr>
          <p:spPr>
            <a:xfrm>
              <a:off x="2037240" y="3547800"/>
              <a:ext cx="5866920" cy="3337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600" b="0" strike="noStrike" spc="-1">
                  <a:solidFill>
                    <a:srgbClr val="FF0000"/>
                  </a:solidFill>
                  <a:latin typeface="Arial"/>
                  <a:ea typeface="DejaVu Sans"/>
                </a:rPr>
                <a:t>rd_dcm_master: 0x0000_0000_0000_0000 </a:t>
              </a:r>
              <a:r>
                <a:rPr lang="en-US" sz="1600" b="0" strike="noStrike" spc="-1">
                  <a:solidFill>
                    <a:srgbClr val="FF0000"/>
                  </a:solidFill>
                  <a:latin typeface="Wingdings"/>
                  <a:ea typeface="DejaVu Sans"/>
                </a:rPr>
                <a:t></a:t>
              </a:r>
              <a:r>
                <a:rPr lang="en-US" sz="1600" b="0" strike="noStrike" spc="-1">
                  <a:solidFill>
                    <a:srgbClr val="FF0000"/>
                  </a:solidFill>
                  <a:latin typeface="Arial"/>
                  <a:ea typeface="DejaVu Sans"/>
                </a:rPr>
                <a:t> 0xffff_ffff_ffff_ffff</a:t>
              </a:r>
              <a:endParaRPr lang="en-US" sz="1600" b="0" strike="noStrike" spc="-1">
                <a:latin typeface="Arial"/>
              </a:endParaRPr>
            </a:p>
          </p:txBody>
        </p:sp>
      </p:grpSp>
      <p:grpSp>
        <p:nvGrpSpPr>
          <p:cNvPr id="119" name="Group 9"/>
          <p:cNvGrpSpPr/>
          <p:nvPr/>
        </p:nvGrpSpPr>
        <p:grpSpPr>
          <a:xfrm>
            <a:off x="0" y="4038480"/>
            <a:ext cx="9130320" cy="2319480"/>
            <a:chOff x="0" y="4038480"/>
            <a:chExt cx="9130320" cy="2319480"/>
          </a:xfrm>
        </p:grpSpPr>
        <p:pic>
          <p:nvPicPr>
            <p:cNvPr id="120" name="Picture 10"/>
            <p:cNvPicPr/>
            <p:nvPr/>
          </p:nvPicPr>
          <p:blipFill>
            <a:blip r:embed="rId5"/>
            <a:srcRect t="6940" b="49995"/>
            <a:stretch/>
          </p:blipFill>
          <p:spPr>
            <a:xfrm>
              <a:off x="0" y="4038480"/>
              <a:ext cx="9130320" cy="1985040"/>
            </a:xfrm>
            <a:prstGeom prst="rect">
              <a:avLst/>
            </a:prstGeom>
            <a:ln>
              <a:noFill/>
            </a:ln>
          </p:spPr>
        </p:pic>
        <p:sp>
          <p:nvSpPr>
            <p:cNvPr id="121" name="CustomShape 10"/>
            <p:cNvSpPr/>
            <p:nvPr/>
          </p:nvSpPr>
          <p:spPr>
            <a:xfrm>
              <a:off x="2057400" y="6024240"/>
              <a:ext cx="5866920" cy="3337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600" b="0" strike="noStrike" spc="-1">
                  <a:solidFill>
                    <a:srgbClr val="FF0000"/>
                  </a:solidFill>
                  <a:latin typeface="Arial"/>
                  <a:ea typeface="DejaVu Sans"/>
                </a:rPr>
                <a:t>wr_dcm_master: 0x0000_0000_0000_0000 </a:t>
              </a:r>
              <a:r>
                <a:rPr lang="en-US" sz="1600" b="0" strike="noStrike" spc="-1">
                  <a:solidFill>
                    <a:srgbClr val="FF0000"/>
                  </a:solidFill>
                  <a:latin typeface="Wingdings"/>
                  <a:ea typeface="DejaVu Sans"/>
                </a:rPr>
                <a:t></a:t>
              </a:r>
              <a:r>
                <a:rPr lang="en-US" sz="1600" b="0" strike="noStrike" spc="-1">
                  <a:solidFill>
                    <a:srgbClr val="FF0000"/>
                  </a:solidFill>
                  <a:latin typeface="Arial"/>
                  <a:ea typeface="DejaVu Sans"/>
                </a:rPr>
                <a:t> 0xffff_ffff_ffff_ffff</a:t>
              </a:r>
              <a:endParaRPr lang="en-US" sz="1600" b="0" strike="noStrike" spc="-1">
                <a:latin typeface="Arial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CustomShape 1"/>
          <p:cNvSpPr/>
          <p:nvPr/>
        </p:nvSpPr>
        <p:spPr>
          <a:xfrm>
            <a:off x="3904560" y="649296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fld id="{2F15F4A2-645E-43BA-A7A1-7A915693DE7D}" type="datetime1">
              <a:rPr lang="en-US" sz="1200" b="0" strike="noStrike" spc="-1">
                <a:solidFill>
                  <a:srgbClr val="8B8B8B"/>
                </a:solidFill>
                <a:latin typeface="Calibri"/>
                <a:ea typeface="DejaVu Sans"/>
              </a:rPr>
              <a:t>10/7/2019</a:t>
            </a:fld>
            <a:endParaRPr lang="en-US" sz="1200" b="0" strike="noStrike" spc="-1">
              <a:latin typeface="Arial"/>
            </a:endParaRPr>
          </a:p>
        </p:txBody>
      </p:sp>
      <p:pic>
        <p:nvPicPr>
          <p:cNvPr id="123" name="Picture 1"/>
          <p:cNvPicPr/>
          <p:nvPr/>
        </p:nvPicPr>
        <p:blipFill>
          <a:blip r:embed="rId3"/>
          <a:stretch/>
        </p:blipFill>
        <p:spPr>
          <a:xfrm>
            <a:off x="0" y="6489720"/>
            <a:ext cx="1065600" cy="354600"/>
          </a:xfrm>
          <a:prstGeom prst="rect">
            <a:avLst/>
          </a:prstGeom>
          <a:ln>
            <a:noFill/>
          </a:ln>
        </p:spPr>
      </p:pic>
      <p:sp>
        <p:nvSpPr>
          <p:cNvPr id="124" name="CustomShape 2"/>
          <p:cNvSpPr/>
          <p:nvPr/>
        </p:nvSpPr>
        <p:spPr>
          <a:xfrm>
            <a:off x="838080" y="6505560"/>
            <a:ext cx="228492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200" b="0" strike="noStrike" spc="-1">
                <a:solidFill>
                  <a:srgbClr val="8B8B8B"/>
                </a:solidFill>
                <a:latin typeface="Calibri"/>
                <a:ea typeface="DejaVu Sans"/>
              </a:rPr>
              <a:t>Copyright © 2019 EBots Inc.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125" name="CustomShape 3"/>
          <p:cNvSpPr/>
          <p:nvPr/>
        </p:nvSpPr>
        <p:spPr>
          <a:xfrm>
            <a:off x="6997680" y="648324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971D69B9-908E-431A-9C15-474897A4CE1F}" type="slidenum">
              <a:rPr lang="en-US" sz="1200" b="0" strike="noStrike" spc="-1">
                <a:solidFill>
                  <a:srgbClr val="8B8B8B"/>
                </a:solidFill>
                <a:latin typeface="Calibri"/>
                <a:ea typeface="DejaVu Sans"/>
              </a:rPr>
              <a:t>9</a:t>
            </a:fld>
            <a:endParaRPr lang="en-US" sz="1200" b="0" strike="noStrike" spc="-1">
              <a:latin typeface="Arial"/>
            </a:endParaRPr>
          </a:p>
        </p:txBody>
      </p:sp>
      <p:sp>
        <p:nvSpPr>
          <p:cNvPr id="126" name="CustomShape 4"/>
          <p:cNvSpPr/>
          <p:nvPr/>
        </p:nvSpPr>
        <p:spPr>
          <a:xfrm>
            <a:off x="0" y="76320"/>
            <a:ext cx="9142920" cy="637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Calibri"/>
                <a:ea typeface="DejaVu Sans"/>
              </a:rPr>
              <a:t>INTEL ARRIA 10 GX DEV KIT – PCIE GEN3x8 DMA 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27" name="CustomShape 5"/>
          <p:cNvSpPr/>
          <p:nvPr/>
        </p:nvSpPr>
        <p:spPr>
          <a:xfrm>
            <a:off x="6095880" y="6492960"/>
            <a:ext cx="266580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200" b="0" strike="noStrike" spc="-1">
                <a:solidFill>
                  <a:srgbClr val="8B8B8B"/>
                </a:solidFill>
                <a:latin typeface="Calibri"/>
                <a:ea typeface="DejaVu Sans"/>
              </a:rPr>
              <a:t>hlam@ebots.com/mkang@ebots.com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128" name="CustomShape 6"/>
          <p:cNvSpPr/>
          <p:nvPr/>
        </p:nvSpPr>
        <p:spPr>
          <a:xfrm>
            <a:off x="-2520" y="961200"/>
            <a:ext cx="9145440" cy="486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85840" indent="-28476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lang="en-US" sz="1800" b="1" strike="noStrike" spc="-1">
                <a:solidFill>
                  <a:srgbClr val="000000"/>
                </a:solidFill>
                <a:latin typeface="Calibri"/>
                <a:ea typeface="DejaVu Sans"/>
              </a:rPr>
              <a:t>FPGA – Memory Map (cont.)</a:t>
            </a:r>
            <a:endParaRPr lang="en-US" sz="1800" b="0" strike="noStrike" spc="-1">
              <a:latin typeface="Arial"/>
            </a:endParaRPr>
          </a:p>
        </p:txBody>
      </p:sp>
      <p:grpSp>
        <p:nvGrpSpPr>
          <p:cNvPr id="129" name="Group 7"/>
          <p:cNvGrpSpPr/>
          <p:nvPr/>
        </p:nvGrpSpPr>
        <p:grpSpPr>
          <a:xfrm>
            <a:off x="85680" y="1295280"/>
            <a:ext cx="9044640" cy="3348000"/>
            <a:chOff x="85680" y="1295280"/>
            <a:chExt cx="9044640" cy="3348000"/>
          </a:xfrm>
        </p:grpSpPr>
        <p:pic>
          <p:nvPicPr>
            <p:cNvPr id="130" name="Picture 10"/>
            <p:cNvPicPr/>
            <p:nvPr/>
          </p:nvPicPr>
          <p:blipFill>
            <a:blip r:embed="rId4"/>
            <a:srcRect t="6793" b="45585"/>
            <a:stretch/>
          </p:blipFill>
          <p:spPr>
            <a:xfrm>
              <a:off x="85680" y="1295280"/>
              <a:ext cx="8978040" cy="2999880"/>
            </a:xfrm>
            <a:prstGeom prst="rect">
              <a:avLst/>
            </a:prstGeom>
            <a:ln>
              <a:noFill/>
            </a:ln>
          </p:spPr>
        </p:pic>
        <p:sp>
          <p:nvSpPr>
            <p:cNvPr id="131" name="CustomShape 8"/>
            <p:cNvSpPr/>
            <p:nvPr/>
          </p:nvSpPr>
          <p:spPr>
            <a:xfrm>
              <a:off x="152280" y="4309560"/>
              <a:ext cx="8978040" cy="3337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600" b="0" strike="noStrike" spc="-1">
                  <a:solidFill>
                    <a:srgbClr val="FF0000"/>
                  </a:solidFill>
                  <a:latin typeface="Arial"/>
                  <a:ea typeface="DejaVu Sans"/>
                </a:rPr>
                <a:t>Rxm_bar2: 0x0000_0000_0000_0000 </a:t>
              </a:r>
              <a:r>
                <a:rPr lang="en-US" sz="1600" b="0" strike="noStrike" spc="-1">
                  <a:solidFill>
                    <a:srgbClr val="FF0000"/>
                  </a:solidFill>
                  <a:latin typeface="Wingdings"/>
                  <a:ea typeface="DejaVu Sans"/>
                </a:rPr>
                <a:t></a:t>
              </a:r>
              <a:r>
                <a:rPr lang="en-US" sz="1600" b="0" strike="noStrike" spc="-1">
                  <a:solidFill>
                    <a:srgbClr val="FF0000"/>
                  </a:solidFill>
                  <a:latin typeface="Arial"/>
                  <a:ea typeface="DejaVu Sans"/>
                </a:rPr>
                <a:t> 0xffff_ffff_ffff_ffff</a:t>
              </a:r>
              <a:endParaRPr lang="en-US" sz="1600" b="0" strike="noStrike" spc="-1">
                <a:latin typeface="Arial"/>
              </a:endParaRPr>
            </a:p>
          </p:txBody>
        </p:sp>
      </p:grpSp>
      <p:graphicFrame>
        <p:nvGraphicFramePr>
          <p:cNvPr id="132" name="Table 9"/>
          <p:cNvGraphicFramePr/>
          <p:nvPr/>
        </p:nvGraphicFramePr>
        <p:xfrm>
          <a:off x="75960" y="4724280"/>
          <a:ext cx="8991360" cy="1668000"/>
        </p:xfrm>
        <a:graphic>
          <a:graphicData uri="http://schemas.openxmlformats.org/drawingml/2006/table">
            <a:tbl>
              <a:tblPr/>
              <a:tblGrid>
                <a:gridCol w="2247840"/>
                <a:gridCol w="2247840"/>
                <a:gridCol w="2247840"/>
                <a:gridCol w="2247840"/>
              </a:tblGrid>
              <a:tr h="3351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b="1" strike="noStrike" spc="-1">
                          <a:solidFill>
                            <a:srgbClr val="FFFFFF"/>
                          </a:solidFill>
                          <a:latin typeface="Arial"/>
                        </a:rPr>
                        <a:t>Slave</a:t>
                      </a:r>
                      <a:endParaRPr lang="en-US" sz="16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b="1" strike="noStrike" spc="-1">
                          <a:solidFill>
                            <a:srgbClr val="FFFFFF"/>
                          </a:solidFill>
                          <a:latin typeface="Arial"/>
                        </a:rPr>
                        <a:t>Base Addr.</a:t>
                      </a:r>
                      <a:endParaRPr lang="en-US" sz="16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b="1" strike="noStrike" spc="-1">
                          <a:solidFill>
                            <a:srgbClr val="FFFFFF"/>
                          </a:solidFill>
                          <a:latin typeface="Arial"/>
                        </a:rPr>
                        <a:t>End Addr.</a:t>
                      </a:r>
                      <a:endParaRPr lang="en-US" sz="16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b="1" strike="noStrike" spc="-1">
                          <a:solidFill>
                            <a:srgbClr val="FFFFFF"/>
                          </a:solidFill>
                          <a:latin typeface="Arial"/>
                        </a:rPr>
                        <a:t>Size</a:t>
                      </a:r>
                      <a:endParaRPr lang="en-US" sz="16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F81BD"/>
                    </a:solidFill>
                  </a:tcPr>
                </a:tc>
              </a:tr>
              <a:tr h="3006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200" b="0" strike="noStrike" spc="-1">
                          <a:solidFill>
                            <a:srgbClr val="FF0000"/>
                          </a:solidFill>
                          <a:latin typeface="Arial"/>
                        </a:rPr>
                        <a:t>Emif_0.ctrl_amm_0</a:t>
                      </a:r>
                      <a:endParaRPr lang="en-US" sz="12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200" b="0" strike="noStrike" spc="-1">
                          <a:solidFill>
                            <a:srgbClr val="FF0000"/>
                          </a:solidFill>
                          <a:latin typeface="Arial"/>
                        </a:rPr>
                        <a:t>0x0000_0000_0000_0000</a:t>
                      </a:r>
                      <a:endParaRPr lang="en-US" sz="12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200" b="0" strike="noStrike" spc="-1">
                          <a:solidFill>
                            <a:srgbClr val="FF0000"/>
                          </a:solidFill>
                          <a:latin typeface="Arial"/>
                        </a:rPr>
                        <a:t>0x0000_0000_0fff_ffff</a:t>
                      </a:r>
                      <a:endParaRPr lang="en-US" sz="12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200" b="0" strike="noStrike" spc="-1">
                          <a:solidFill>
                            <a:srgbClr val="FF0000"/>
                          </a:solidFill>
                          <a:latin typeface="Arial"/>
                        </a:rPr>
                        <a:t>256MB</a:t>
                      </a:r>
                      <a:endParaRPr lang="en-US" sz="12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</a:tr>
              <a:tr h="3006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200" b="0" strike="noStrike" spc="-1">
                          <a:solidFill>
                            <a:srgbClr val="FF0000"/>
                          </a:solidFill>
                          <a:latin typeface="Arial"/>
                        </a:rPr>
                        <a:t>Onchip_memory2_0.s1</a:t>
                      </a:r>
                      <a:endParaRPr lang="en-US" sz="12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200" b="0" strike="noStrike" spc="-1">
                          <a:solidFill>
                            <a:srgbClr val="FF0000"/>
                          </a:solidFill>
                          <a:latin typeface="Arial"/>
                        </a:rPr>
                        <a:t>0x0000_0000_1000_0000</a:t>
                      </a:r>
                      <a:endParaRPr lang="en-US" sz="12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200" b="0" strike="noStrike" spc="-1">
                          <a:solidFill>
                            <a:srgbClr val="FF0000"/>
                          </a:solidFill>
                          <a:latin typeface="Arial"/>
                        </a:rPr>
                        <a:t>0x0000_0000_1000_ffff</a:t>
                      </a:r>
                      <a:endParaRPr lang="en-US" sz="12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200" b="0" strike="noStrike" spc="-1">
                          <a:solidFill>
                            <a:srgbClr val="FF0000"/>
                          </a:solidFill>
                          <a:latin typeface="Arial"/>
                        </a:rPr>
                        <a:t>64KB</a:t>
                      </a:r>
                      <a:endParaRPr lang="en-US" sz="12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</a:tr>
              <a:tr h="3006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200" b="0" strike="noStrike" spc="-1">
                          <a:solidFill>
                            <a:srgbClr val="FF0000"/>
                          </a:solidFill>
                          <a:latin typeface="Arial"/>
                        </a:rPr>
                        <a:t>Rd_dts_slave</a:t>
                      </a:r>
                      <a:endParaRPr lang="en-US" sz="12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200" b="0" strike="noStrike" spc="-1">
                          <a:solidFill>
                            <a:srgbClr val="FF0000"/>
                          </a:solidFill>
                          <a:latin typeface="Arial"/>
                        </a:rPr>
                        <a:t>8KB</a:t>
                      </a:r>
                      <a:endParaRPr lang="en-US" sz="12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</a:tr>
              <a:tr h="3006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200" b="0" strike="noStrike" spc="-1">
                          <a:solidFill>
                            <a:srgbClr val="FF0000"/>
                          </a:solidFill>
                          <a:latin typeface="Arial"/>
                        </a:rPr>
                        <a:t>txs</a:t>
                      </a:r>
                      <a:endParaRPr lang="en-US" sz="12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200" b="0" strike="noStrike" spc="-1">
                          <a:solidFill>
                            <a:srgbClr val="FF0000"/>
                          </a:solidFill>
                          <a:latin typeface="Arial"/>
                        </a:rPr>
                        <a:t>1TB</a:t>
                      </a:r>
                      <a:endParaRPr lang="en-US" sz="12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4387</TotalTime>
  <Words>1803</Words>
  <Application>Microsoft Office PowerPoint</Application>
  <PresentationFormat>On-screen Show (4:3)</PresentationFormat>
  <Paragraphs>312</Paragraphs>
  <Slides>19</Slides>
  <Notes>19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ebots</dc:creator>
  <dc:description/>
  <cp:lastModifiedBy>ebots</cp:lastModifiedBy>
  <cp:revision>918</cp:revision>
  <cp:lastPrinted>2019-07-23T18:00:19Z</cp:lastPrinted>
  <dcterms:created xsi:type="dcterms:W3CDTF">2019-05-15T16:42:27Z</dcterms:created>
  <dcterms:modified xsi:type="dcterms:W3CDTF">2019-10-07T20:20:17Z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18</vt:i4>
  </property>
  <property fmtid="{D5CDD505-2E9C-101B-9397-08002B2CF9AE}" pid="8" name="PresentationFormat">
    <vt:lpwstr>On-screen Show (4:3)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18</vt:i4>
  </property>
</Properties>
</file>